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Source Serif 4 SemiBold"/>
      <p:regular r:id="rId34"/>
      <p:bold r:id="rId35"/>
      <p:italic r:id="rId36"/>
      <p:boldItalic r:id="rId37"/>
    </p:embeddedFont>
    <p:embeddedFont>
      <p:font typeface="Source Serif 4"/>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ourceSerif4-italic.fntdata"/><Relationship Id="rId20" Type="http://schemas.openxmlformats.org/officeDocument/2006/relationships/slide" Target="slides/slide15.xml"/><Relationship Id="rId41" Type="http://schemas.openxmlformats.org/officeDocument/2006/relationships/font" Target="fonts/SourceSerif4-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SourceSerif4SemiBold-bold.fntdata"/><Relationship Id="rId12" Type="http://schemas.openxmlformats.org/officeDocument/2006/relationships/slide" Target="slides/slide7.xml"/><Relationship Id="rId34" Type="http://schemas.openxmlformats.org/officeDocument/2006/relationships/font" Target="fonts/SourceSerif4SemiBold-regular.fntdata"/><Relationship Id="rId15" Type="http://schemas.openxmlformats.org/officeDocument/2006/relationships/slide" Target="slides/slide10.xml"/><Relationship Id="rId37" Type="http://schemas.openxmlformats.org/officeDocument/2006/relationships/font" Target="fonts/SourceSerif4SemiBold-boldItalic.fntdata"/><Relationship Id="rId14" Type="http://schemas.openxmlformats.org/officeDocument/2006/relationships/slide" Target="slides/slide9.xml"/><Relationship Id="rId36" Type="http://schemas.openxmlformats.org/officeDocument/2006/relationships/font" Target="fonts/SourceSerif4SemiBold-italic.fntdata"/><Relationship Id="rId17" Type="http://schemas.openxmlformats.org/officeDocument/2006/relationships/slide" Target="slides/slide12.xml"/><Relationship Id="rId39" Type="http://schemas.openxmlformats.org/officeDocument/2006/relationships/font" Target="fonts/SourceSerif4-bold.fntdata"/><Relationship Id="rId16" Type="http://schemas.openxmlformats.org/officeDocument/2006/relationships/slide" Target="slides/slide11.xml"/><Relationship Id="rId38" Type="http://schemas.openxmlformats.org/officeDocument/2006/relationships/font" Target="fonts/SourceSerif4-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46e785c46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46e785c46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Data: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data is very similar to previous slide but shows PM10. One thing to note that is different from the other is the use of a logarithmic scale since some of the outlier data points are very high and would make the box plot too small to see. A logarithmic scale is a way to show numbers that grow or shrink quickly. Instead of going up by the same amount each step (like 1, 2, 3), it goes up by multiplying (like 1, 10, 100, 1000).</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Analysis:</a:t>
            </a:r>
            <a:endParaRPr>
              <a:solidFill>
                <a:schemeClr val="dk1"/>
              </a:solidFill>
            </a:endParaRPr>
          </a:p>
          <a:p>
            <a:pPr indent="0" lvl="0" marL="0" rtl="0" algn="l">
              <a:spcBef>
                <a:spcPts val="0"/>
              </a:spcBef>
              <a:spcAft>
                <a:spcPts val="0"/>
              </a:spcAft>
              <a:buNone/>
            </a:pPr>
            <a:r>
              <a:rPr lang="en">
                <a:solidFill>
                  <a:schemeClr val="dk1"/>
                </a:solidFill>
              </a:rPr>
              <a:t>With the other dataset, the sensors were relatively close to the WHO annual standard, but for this Box Plot, it is well above the annual standard and one of the sensors even reaching above the 24 hr guidelines. One concerning thing to point out are the data points above the box plots (which each represent a day) where the average PM10 level was considerably above 100 µg/m³. This data is not only significantly above the annual guidelines, Clinton Drive has an daily average above the 24hr guideline.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469fdc661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469fdc661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the table was created: </a:t>
            </a:r>
            <a:endParaRPr/>
          </a:p>
          <a:p>
            <a:pPr indent="-298450" lvl="0" marL="457200" rtl="0" algn="l">
              <a:spcBef>
                <a:spcPts val="0"/>
              </a:spcBef>
              <a:spcAft>
                <a:spcPts val="0"/>
              </a:spcAft>
              <a:buSzPts val="1100"/>
              <a:buAutoNum type="arabicPeriod"/>
            </a:pPr>
            <a:r>
              <a:rPr lang="en"/>
              <a:t>Take all the data from each sensor </a:t>
            </a:r>
            <a:r>
              <a:rPr lang="en"/>
              <a:t>separately</a:t>
            </a:r>
            <a:r>
              <a:rPr lang="en"/>
              <a:t> </a:t>
            </a:r>
            <a:endParaRPr/>
          </a:p>
          <a:p>
            <a:pPr indent="-298450" lvl="0" marL="457200" rtl="0" algn="l">
              <a:spcBef>
                <a:spcPts val="0"/>
              </a:spcBef>
              <a:spcAft>
                <a:spcPts val="0"/>
              </a:spcAft>
              <a:buSzPts val="1100"/>
              <a:buAutoNum type="arabicPeriod"/>
            </a:pPr>
            <a:r>
              <a:rPr lang="en"/>
              <a:t>Test each datapoint to see if they are above 15 µg/m³ for PM 2.5 and 45 µg/m³ for PM10 and record them</a:t>
            </a:r>
            <a:endParaRPr/>
          </a:p>
          <a:p>
            <a:pPr indent="-298450" lvl="0" marL="457200" rtl="0" algn="l">
              <a:spcBef>
                <a:spcPts val="0"/>
              </a:spcBef>
              <a:spcAft>
                <a:spcPts val="0"/>
              </a:spcAft>
              <a:buSzPts val="1100"/>
              <a:buAutoNum type="arabicPeriod"/>
            </a:pPr>
            <a:r>
              <a:rPr lang="en"/>
              <a:t>Take the number of points above over the total amount to find % of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Analysis: </a:t>
            </a:r>
            <a:r>
              <a:rPr lang="en"/>
              <a:t>For every time the sensor detects PM2.5 above WHO standards, it detects PM10 above WHO standards 2.6 times. The statistics are also staggering since over a quarter of the time, </a:t>
            </a:r>
            <a:r>
              <a:rPr lang="en"/>
              <a:t>Galena</a:t>
            </a:r>
            <a:r>
              <a:rPr lang="en"/>
              <a:t> Park </a:t>
            </a:r>
            <a:r>
              <a:rPr lang="en"/>
              <a:t>experiences</a:t>
            </a:r>
            <a:r>
              <a:rPr lang="en"/>
              <a:t> air that is above the WHO standards for PM10</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469fdc661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469fdc661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rgbClr val="595959"/>
                </a:solidFill>
                <a:latin typeface="Source Serif 4"/>
                <a:ea typeface="Source Serif 4"/>
                <a:cs typeface="Source Serif 4"/>
                <a:sym typeface="Source Serif 4"/>
              </a:rPr>
              <a:t>The graph shows a diurnal of both of the sensors</a:t>
            </a:r>
            <a:endParaRPr sz="1400">
              <a:solidFill>
                <a:srgbClr val="595959"/>
              </a:solidFill>
              <a:latin typeface="Source Serif 4"/>
              <a:ea typeface="Source Serif 4"/>
              <a:cs typeface="Source Serif 4"/>
              <a:sym typeface="Source Serif 4"/>
            </a:endParaRPr>
          </a:p>
          <a:p>
            <a:pPr indent="-304800" lvl="0" marL="457200" rtl="0" algn="l">
              <a:lnSpc>
                <a:spcPct val="115000"/>
              </a:lnSpc>
              <a:spcBef>
                <a:spcPts val="0"/>
              </a:spcBef>
              <a:spcAft>
                <a:spcPts val="0"/>
              </a:spcAft>
              <a:buClr>
                <a:srgbClr val="595959"/>
              </a:buClr>
              <a:buSzPts val="1200"/>
              <a:buFont typeface="Source Serif 4"/>
              <a:buChar char="-"/>
            </a:pPr>
            <a:r>
              <a:rPr lang="en" sz="1200">
                <a:solidFill>
                  <a:srgbClr val="595959"/>
                </a:solidFill>
                <a:latin typeface="Source Serif 4"/>
                <a:ea typeface="Source Serif 4"/>
                <a:cs typeface="Source Serif 4"/>
                <a:sym typeface="Source Serif 4"/>
              </a:rPr>
              <a:t>This shows the level of PM</a:t>
            </a:r>
            <a:r>
              <a:rPr baseline="-25000" lang="en" sz="1200">
                <a:solidFill>
                  <a:srgbClr val="595959"/>
                </a:solidFill>
                <a:latin typeface="Source Serif 4"/>
                <a:ea typeface="Source Serif 4"/>
                <a:cs typeface="Source Serif 4"/>
                <a:sym typeface="Source Serif 4"/>
              </a:rPr>
              <a:t>10</a:t>
            </a:r>
            <a:r>
              <a:rPr lang="en" sz="1200">
                <a:solidFill>
                  <a:srgbClr val="595959"/>
                </a:solidFill>
                <a:latin typeface="Source Serif 4"/>
                <a:ea typeface="Source Serif 4"/>
                <a:cs typeface="Source Serif 4"/>
                <a:sym typeface="Source Serif 4"/>
              </a:rPr>
              <a:t> on average during a specific time of day</a:t>
            </a:r>
            <a:endParaRPr sz="1200">
              <a:solidFill>
                <a:srgbClr val="595959"/>
              </a:solidFill>
              <a:latin typeface="Source Serif 4"/>
              <a:ea typeface="Source Serif 4"/>
              <a:cs typeface="Source Serif 4"/>
              <a:sym typeface="Source Serif 4"/>
            </a:endParaRPr>
          </a:p>
          <a:p>
            <a:pPr indent="-304800" lvl="0" marL="457200" rtl="0" algn="l">
              <a:lnSpc>
                <a:spcPct val="115000"/>
              </a:lnSpc>
              <a:spcBef>
                <a:spcPts val="0"/>
              </a:spcBef>
              <a:spcAft>
                <a:spcPts val="0"/>
              </a:spcAft>
              <a:buClr>
                <a:srgbClr val="595959"/>
              </a:buClr>
              <a:buSzPts val="1200"/>
              <a:buFont typeface="Source Serif 4"/>
              <a:buChar char="-"/>
            </a:pPr>
            <a:r>
              <a:rPr lang="en" sz="1200">
                <a:solidFill>
                  <a:srgbClr val="595959"/>
                </a:solidFill>
                <a:latin typeface="Source Serif 4"/>
                <a:ea typeface="Source Serif 4"/>
                <a:cs typeface="Source Serif 4"/>
                <a:sym typeface="Source Serif 4"/>
              </a:rPr>
              <a:t>Clinton Drive levels of PM</a:t>
            </a:r>
            <a:r>
              <a:rPr baseline="-25000" lang="en" sz="1200">
                <a:solidFill>
                  <a:srgbClr val="595959"/>
                </a:solidFill>
                <a:latin typeface="Source Serif 4"/>
                <a:ea typeface="Source Serif 4"/>
                <a:cs typeface="Source Serif 4"/>
                <a:sym typeface="Source Serif 4"/>
              </a:rPr>
              <a:t>10</a:t>
            </a:r>
            <a:r>
              <a:rPr lang="en" sz="1200">
                <a:solidFill>
                  <a:srgbClr val="595959"/>
                </a:solidFill>
                <a:latin typeface="Source Serif 4"/>
                <a:ea typeface="Source Serif 4"/>
                <a:cs typeface="Source Serif 4"/>
                <a:sym typeface="Source Serif 4"/>
              </a:rPr>
              <a:t> are overall higher compared to Eastway Street showing that PM</a:t>
            </a:r>
            <a:r>
              <a:rPr baseline="-25000" lang="en" sz="1200">
                <a:solidFill>
                  <a:srgbClr val="595959"/>
                </a:solidFill>
                <a:latin typeface="Source Serif 4"/>
                <a:ea typeface="Source Serif 4"/>
                <a:cs typeface="Source Serif 4"/>
                <a:sym typeface="Source Serif 4"/>
              </a:rPr>
              <a:t>10</a:t>
            </a:r>
            <a:r>
              <a:rPr lang="en" sz="1200">
                <a:solidFill>
                  <a:srgbClr val="595959"/>
                </a:solidFill>
                <a:latin typeface="Source Serif 4"/>
                <a:ea typeface="Source Serif 4"/>
                <a:cs typeface="Source Serif 4"/>
                <a:sym typeface="Source Serif 4"/>
              </a:rPr>
              <a:t> is more prevalent towards Clinton Drive (southeast) </a:t>
            </a:r>
            <a:endParaRPr sz="7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e4310b15b5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e4310b15b5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e40f152502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e40f152502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56eef5e890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56eef5e89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the 3 major insights that we found from the data</a:t>
            </a:r>
            <a:endParaRPr/>
          </a:p>
          <a:p>
            <a:pPr indent="-298450" lvl="0" marL="457200" rtl="0" algn="l">
              <a:spcBef>
                <a:spcPts val="0"/>
              </a:spcBef>
              <a:spcAft>
                <a:spcPts val="0"/>
              </a:spcAft>
              <a:buSzPts val="1100"/>
              <a:buChar char="-"/>
            </a:pPr>
            <a:r>
              <a:rPr lang="en"/>
              <a:t>Some of the information confirms what the residents of Galena Park have already been feeling</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e4310b15b5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e4310b15b5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469fdc661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469fdc661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46be5974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46be5974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To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43cfd0926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43cfd0926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Based on the annulus map, it shows that the </a:t>
            </a:r>
            <a:r>
              <a:rPr lang="en"/>
              <a:t>pollution</a:t>
            </a:r>
            <a:r>
              <a:rPr lang="en"/>
              <a:t> only during that period happened towards the southeast region. Also the most intense areas of pollutions happened very early in the morning in that direction.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3469fdc661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3469fdc661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e40f152502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e40f152502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56eef5e89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56eef5e89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the 3 major insights that we found from the data</a:t>
            </a:r>
            <a:endParaRPr/>
          </a:p>
          <a:p>
            <a:pPr indent="-298450" lvl="0" marL="457200" rtl="0" algn="l">
              <a:spcBef>
                <a:spcPts val="0"/>
              </a:spcBef>
              <a:spcAft>
                <a:spcPts val="0"/>
              </a:spcAft>
              <a:buSzPts val="1100"/>
              <a:buChar char="-"/>
            </a:pPr>
            <a:r>
              <a:rPr lang="en"/>
              <a:t>Some of the information confirms what the residents of Galena Park have already been feeling</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409d6e6ed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409d6e6ed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409d6e6ed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409d6e6ed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56eef5e890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56eef5e890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56eef5e890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56eef5e890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56eef5e890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56eef5e890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56eef5e890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56eef5e890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56eef5e890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56eef5e890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56eef5e890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56eef5e89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56eef5e89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56eef5e89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e40f1525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e40f1525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the 3 major insights that we found from the data</a:t>
            </a:r>
            <a:endParaRPr/>
          </a:p>
          <a:p>
            <a:pPr indent="-298450" lvl="0" marL="457200" rtl="0" algn="l">
              <a:spcBef>
                <a:spcPts val="0"/>
              </a:spcBef>
              <a:spcAft>
                <a:spcPts val="0"/>
              </a:spcAft>
              <a:buSzPts val="1100"/>
              <a:buChar char="-"/>
            </a:pPr>
            <a:r>
              <a:rPr lang="en"/>
              <a:t>Some of the information confirms what the residents of </a:t>
            </a:r>
            <a:r>
              <a:rPr lang="en"/>
              <a:t>Galena</a:t>
            </a:r>
            <a:r>
              <a:rPr lang="en"/>
              <a:t> Park have already been feeling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56eef5e89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56eef5e89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the 3 major insights that we found from the data</a:t>
            </a:r>
            <a:endParaRPr/>
          </a:p>
          <a:p>
            <a:pPr indent="-298450" lvl="0" marL="457200" rtl="0" algn="l">
              <a:spcBef>
                <a:spcPts val="0"/>
              </a:spcBef>
              <a:spcAft>
                <a:spcPts val="0"/>
              </a:spcAft>
              <a:buSzPts val="1100"/>
              <a:buChar char="-"/>
            </a:pPr>
            <a:r>
              <a:rPr lang="en"/>
              <a:t>Some of the information confirms what the residents of Galena Park have already been feeling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56eef5e89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56eef5e89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the 3 major insights that we found from the data</a:t>
            </a:r>
            <a:endParaRPr/>
          </a:p>
          <a:p>
            <a:pPr indent="-298450" lvl="0" marL="457200" rtl="0" algn="l">
              <a:spcBef>
                <a:spcPts val="0"/>
              </a:spcBef>
              <a:spcAft>
                <a:spcPts val="0"/>
              </a:spcAft>
              <a:buSzPts val="1100"/>
              <a:buChar char="-"/>
            </a:pPr>
            <a:r>
              <a:rPr lang="en"/>
              <a:t>Some of the information confirms what the residents of Galena Park have already been feeling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e40f15250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e40f15250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e4310b15b5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e4310b15b5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a:t>
            </a:r>
            <a:endParaRPr/>
          </a:p>
          <a:p>
            <a:pPr indent="0" lvl="0" marL="0" rtl="0" algn="l">
              <a:spcBef>
                <a:spcPts val="0"/>
              </a:spcBef>
              <a:spcAft>
                <a:spcPts val="0"/>
              </a:spcAft>
              <a:buNone/>
            </a:pPr>
            <a:r>
              <a:rPr lang="en"/>
              <a:t>Here is some data showing the levels of PM 2.5 from sensors </a:t>
            </a:r>
            <a:r>
              <a:rPr lang="en"/>
              <a:t>through</a:t>
            </a:r>
            <a:r>
              <a:rPr lang="en"/>
              <a:t> a box plot. The daily average is computed by taking the average of all data from one sensor on one day. The two red lines represent the WHO Standards for 24hr and Annual. </a:t>
            </a:r>
            <a:r>
              <a:rPr lang="en"/>
              <a:t>Annual standards are lower because they measure long-term exposure and account for short spikes. Breathing in small amounts of pollution every day can cause serious health problems over time.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Analysis:</a:t>
            </a:r>
            <a:endParaRPr/>
          </a:p>
          <a:p>
            <a:pPr indent="0" lvl="0" marL="0" rtl="0" algn="l">
              <a:spcBef>
                <a:spcPts val="0"/>
              </a:spcBef>
              <a:spcAft>
                <a:spcPts val="0"/>
              </a:spcAft>
              <a:buNone/>
            </a:pPr>
            <a:r>
              <a:rPr lang="en"/>
              <a:t>Even though </a:t>
            </a:r>
            <a:r>
              <a:rPr lang="en"/>
              <a:t>it's</a:t>
            </a:r>
            <a:r>
              <a:rPr lang="en"/>
              <a:t> only 7 months of data, it will exceed the annual standard if it continues without change. While there are some data points that are outliers (shown from the black dots above the squares), the daily average is still below the 24hr WHO standard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8.jpg"/><Relationship Id="rId4" Type="http://schemas.openxmlformats.org/officeDocument/2006/relationships/image" Target="../media/image11.jpg"/><Relationship Id="rId5"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hyperlink" Target="https://ww2.arb.ca.gov/resources/inhalable-particulate-matter-and-health?keywords=2025" TargetMode="External"/><Relationship Id="rId4" Type="http://schemas.openxmlformats.org/officeDocument/2006/relationships/image" Target="../media/image15.png"/><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4.png"/><Relationship Id="rId4" Type="http://schemas.openxmlformats.org/officeDocument/2006/relationships/image" Target="../media/image4.png"/><Relationship Id="rId5"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4.png"/><Relationship Id="rId4" Type="http://schemas.openxmlformats.org/officeDocument/2006/relationships/image" Target="../media/image4.png"/><Relationship Id="rId5"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4.png"/><Relationship Id="rId4" Type="http://schemas.openxmlformats.org/officeDocument/2006/relationships/image" Target="../media/image4.png"/><Relationship Id="rId5"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5.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8.jpg"/><Relationship Id="rId4" Type="http://schemas.openxmlformats.org/officeDocument/2006/relationships/image" Target="../media/image11.jpg"/><Relationship Id="rId5"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9.png"/><Relationship Id="rId5" Type="http://schemas.openxmlformats.org/officeDocument/2006/relationships/image" Target="../media/image4.png"/><Relationship Id="rId6"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5.png"/><Relationship Id="rId5"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title="c84b4e5e183b8ede37663da2733494c2.jpg"/>
          <p:cNvPicPr preferRelativeResize="0"/>
          <p:nvPr/>
        </p:nvPicPr>
        <p:blipFill rotWithShape="1">
          <a:blip r:embed="rId3">
            <a:alphaModFix amt="63000"/>
          </a:blip>
          <a:srcRect b="9982" l="0" r="0" t="15021"/>
          <a:stretch/>
        </p:blipFill>
        <p:spPr>
          <a:xfrm>
            <a:off x="0" y="14175"/>
            <a:ext cx="9144003" cy="5143500"/>
          </a:xfrm>
          <a:prstGeom prst="rect">
            <a:avLst/>
          </a:prstGeom>
          <a:noFill/>
          <a:ln>
            <a:noFill/>
          </a:ln>
        </p:spPr>
      </p:pic>
      <p:sp>
        <p:nvSpPr>
          <p:cNvPr id="55" name="Google Shape;55;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latin typeface="Source Serif 4"/>
                <a:ea typeface="Source Serif 4"/>
                <a:cs typeface="Source Serif 4"/>
                <a:sym typeface="Source Serif 4"/>
              </a:rPr>
              <a:t>Galena Park - Air Quality Data Insights</a:t>
            </a:r>
            <a:endParaRPr b="1">
              <a:latin typeface="Source Serif 4"/>
              <a:ea typeface="Source Serif 4"/>
              <a:cs typeface="Source Serif 4"/>
              <a:sym typeface="Source Serif 4"/>
            </a:endParaRPr>
          </a:p>
        </p:txBody>
      </p:sp>
      <p:sp>
        <p:nvSpPr>
          <p:cNvPr id="56" name="Google Shape;56;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05/01/2025</a:t>
            </a:r>
            <a:endParaRPr/>
          </a:p>
        </p:txBody>
      </p:sp>
      <p:pic>
        <p:nvPicPr>
          <p:cNvPr id="57" name="Google Shape;57;p13" title="ecagp.jpg"/>
          <p:cNvPicPr preferRelativeResize="0"/>
          <p:nvPr/>
        </p:nvPicPr>
        <p:blipFill rotWithShape="1">
          <a:blip r:embed="rId4">
            <a:alphaModFix amt="80000"/>
          </a:blip>
          <a:srcRect b="0" l="21598" r="21473" t="0"/>
          <a:stretch/>
        </p:blipFill>
        <p:spPr>
          <a:xfrm>
            <a:off x="7341525" y="3200668"/>
            <a:ext cx="1490775" cy="1831807"/>
          </a:xfrm>
          <a:prstGeom prst="rect">
            <a:avLst/>
          </a:prstGeom>
          <a:noFill/>
          <a:ln>
            <a:noFill/>
          </a:ln>
        </p:spPr>
      </p:pic>
      <p:pic>
        <p:nvPicPr>
          <p:cNvPr id="58" name="Google Shape;58;p13" title="AirPartners_logo.png"/>
          <p:cNvPicPr preferRelativeResize="0"/>
          <p:nvPr/>
        </p:nvPicPr>
        <p:blipFill>
          <a:blip r:embed="rId5">
            <a:alphaModFix amt="80000"/>
          </a:blip>
          <a:stretch>
            <a:fillRect/>
          </a:stretch>
        </p:blipFill>
        <p:spPr>
          <a:xfrm>
            <a:off x="172325" y="3894175"/>
            <a:ext cx="2612650" cy="860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2"/>
          <p:cNvSpPr txBox="1"/>
          <p:nvPr>
            <p:ph type="title"/>
          </p:nvPr>
        </p:nvSpPr>
        <p:spPr>
          <a:xfrm>
            <a:off x="433500" y="109800"/>
            <a:ext cx="43458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Source Serif 4"/>
                <a:ea typeface="Source Serif 4"/>
                <a:cs typeface="Source Serif 4"/>
                <a:sym typeface="Source Serif 4"/>
              </a:rPr>
              <a:t>PM</a:t>
            </a:r>
            <a:r>
              <a:rPr b="1" baseline="-25000" lang="en" sz="2500">
                <a:latin typeface="Source Serif 4"/>
                <a:ea typeface="Source Serif 4"/>
                <a:cs typeface="Source Serif 4"/>
                <a:sym typeface="Source Serif 4"/>
              </a:rPr>
              <a:t>10</a:t>
            </a:r>
            <a:r>
              <a:rPr b="1" lang="en" sz="2500">
                <a:latin typeface="Source Serif 4"/>
                <a:ea typeface="Source Serif 4"/>
                <a:cs typeface="Source Serif 4"/>
                <a:sym typeface="Source Serif 4"/>
              </a:rPr>
              <a:t> Averages Exceeds Both Daily and Annual Guidelines</a:t>
            </a:r>
            <a:endParaRPr b="1" sz="2500">
              <a:latin typeface="Source Serif 4"/>
              <a:ea typeface="Source Serif 4"/>
              <a:cs typeface="Source Serif 4"/>
              <a:sym typeface="Source Serif 4"/>
            </a:endParaRPr>
          </a:p>
          <a:p>
            <a:pPr indent="0" lvl="0" marL="0" rtl="0" algn="l">
              <a:spcBef>
                <a:spcPts val="0"/>
              </a:spcBef>
              <a:spcAft>
                <a:spcPts val="0"/>
              </a:spcAft>
              <a:buNone/>
            </a:pPr>
            <a:r>
              <a:rPr b="1" lang="en" sz="2500">
                <a:latin typeface="Source Serif 4"/>
                <a:ea typeface="Source Serif 4"/>
                <a:cs typeface="Source Serif 4"/>
                <a:sym typeface="Source Serif 4"/>
              </a:rPr>
              <a:t>(7 Months of Data)</a:t>
            </a:r>
            <a:endParaRPr b="1" sz="2500">
              <a:latin typeface="Source Serif 4"/>
              <a:ea typeface="Source Serif 4"/>
              <a:cs typeface="Source Serif 4"/>
              <a:sym typeface="Source Serif 4"/>
            </a:endParaRPr>
          </a:p>
        </p:txBody>
      </p:sp>
      <p:sp>
        <p:nvSpPr>
          <p:cNvPr id="140" name="Google Shape;140;p22"/>
          <p:cNvSpPr txBox="1"/>
          <p:nvPr/>
        </p:nvSpPr>
        <p:spPr>
          <a:xfrm>
            <a:off x="433500" y="3532075"/>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solidFill>
                  <a:srgbClr val="434343"/>
                </a:solidFill>
                <a:latin typeface="Source Serif 4"/>
                <a:ea typeface="Source Serif 4"/>
                <a:cs typeface="Source Serif 4"/>
                <a:sym typeface="Source Serif 4"/>
              </a:rPr>
              <a:t>WHO guideline</a:t>
            </a:r>
            <a:r>
              <a:rPr lang="en" sz="1800">
                <a:solidFill>
                  <a:srgbClr val="434343"/>
                </a:solidFill>
                <a:latin typeface="Source Serif 4"/>
                <a:ea typeface="Source Serif 4"/>
                <a:cs typeface="Source Serif 4"/>
                <a:sym typeface="Source Serif 4"/>
              </a:rPr>
              <a:t>: </a:t>
            </a:r>
            <a:endParaRPr sz="1800">
              <a:solidFill>
                <a:srgbClr val="434343"/>
              </a:solidFill>
              <a:latin typeface="Source Serif 4"/>
              <a:ea typeface="Source Serif 4"/>
              <a:cs typeface="Source Serif 4"/>
              <a:sym typeface="Source Serif 4"/>
            </a:endParaRPr>
          </a:p>
        </p:txBody>
      </p:sp>
      <p:pic>
        <p:nvPicPr>
          <p:cNvPr id="141" name="Google Shape;141;p22"/>
          <p:cNvPicPr preferRelativeResize="0"/>
          <p:nvPr/>
        </p:nvPicPr>
        <p:blipFill rotWithShape="1">
          <a:blip r:embed="rId3">
            <a:alphaModFix/>
          </a:blip>
          <a:srcRect b="0" l="23395" r="24464" t="0"/>
          <a:stretch/>
        </p:blipFill>
        <p:spPr>
          <a:xfrm>
            <a:off x="4798225" y="0"/>
            <a:ext cx="4345775" cy="5143500"/>
          </a:xfrm>
          <a:prstGeom prst="rect">
            <a:avLst/>
          </a:prstGeom>
          <a:noFill/>
          <a:ln>
            <a:noFill/>
          </a:ln>
        </p:spPr>
      </p:pic>
      <p:pic>
        <p:nvPicPr>
          <p:cNvPr id="142" name="Google Shape;142;p22"/>
          <p:cNvPicPr preferRelativeResize="0"/>
          <p:nvPr/>
        </p:nvPicPr>
        <p:blipFill>
          <a:blip r:embed="rId4">
            <a:alphaModFix/>
          </a:blip>
          <a:stretch>
            <a:fillRect/>
          </a:stretch>
        </p:blipFill>
        <p:spPr>
          <a:xfrm>
            <a:off x="899093" y="3979588"/>
            <a:ext cx="3000001" cy="795487"/>
          </a:xfrm>
          <a:prstGeom prst="rect">
            <a:avLst/>
          </a:prstGeom>
          <a:noFill/>
          <a:ln>
            <a:noFill/>
          </a:ln>
        </p:spPr>
      </p:pic>
      <p:pic>
        <p:nvPicPr>
          <p:cNvPr id="143" name="Google Shape;143;p22"/>
          <p:cNvPicPr preferRelativeResize="0"/>
          <p:nvPr/>
        </p:nvPicPr>
        <p:blipFill>
          <a:blip r:embed="rId5">
            <a:alphaModFix/>
          </a:blip>
          <a:stretch>
            <a:fillRect/>
          </a:stretch>
        </p:blipFill>
        <p:spPr>
          <a:xfrm>
            <a:off x="899100" y="1820774"/>
            <a:ext cx="3000000" cy="171125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3"/>
          <p:cNvSpPr txBox="1"/>
          <p:nvPr>
            <p:ph type="title"/>
          </p:nvPr>
        </p:nvSpPr>
        <p:spPr>
          <a:xfrm>
            <a:off x="433500" y="109800"/>
            <a:ext cx="82770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Source Serif 4"/>
                <a:ea typeface="Source Serif 4"/>
                <a:cs typeface="Source Serif 4"/>
                <a:sym typeface="Source Serif 4"/>
              </a:rPr>
              <a:t>Galena Park spends significant time above WHO standards</a:t>
            </a:r>
            <a:endParaRPr b="1" sz="3000">
              <a:latin typeface="Source Serif 4"/>
              <a:ea typeface="Source Serif 4"/>
              <a:cs typeface="Source Serif 4"/>
              <a:sym typeface="Source Serif 4"/>
            </a:endParaRPr>
          </a:p>
        </p:txBody>
      </p:sp>
      <p:sp>
        <p:nvSpPr>
          <p:cNvPr id="149" name="Google Shape;149;p23"/>
          <p:cNvSpPr txBox="1"/>
          <p:nvPr/>
        </p:nvSpPr>
        <p:spPr>
          <a:xfrm>
            <a:off x="504250" y="1384950"/>
            <a:ext cx="3513300" cy="10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2"/>
                </a:solidFill>
                <a:latin typeface="Source Serif 4"/>
                <a:ea typeface="Source Serif 4"/>
                <a:cs typeface="Source Serif 4"/>
                <a:sym typeface="Source Serif 4"/>
              </a:rPr>
              <a:t>The table shows the % of time the sensors detected PM</a:t>
            </a:r>
            <a:r>
              <a:rPr baseline="-25000" lang="en" sz="1800">
                <a:solidFill>
                  <a:schemeClr val="dk2"/>
                </a:solidFill>
                <a:latin typeface="Source Serif 4"/>
                <a:ea typeface="Source Serif 4"/>
                <a:cs typeface="Source Serif 4"/>
                <a:sym typeface="Source Serif 4"/>
              </a:rPr>
              <a:t>2.5/10</a:t>
            </a:r>
            <a:r>
              <a:rPr lang="en" sz="1800">
                <a:solidFill>
                  <a:schemeClr val="dk2"/>
                </a:solidFill>
                <a:latin typeface="Source Serif 4"/>
                <a:ea typeface="Source Serif 4"/>
                <a:cs typeface="Source Serif 4"/>
                <a:sym typeface="Source Serif 4"/>
              </a:rPr>
              <a:t> levels above WHO Standards</a:t>
            </a:r>
            <a:endParaRPr sz="1800">
              <a:solidFill>
                <a:schemeClr val="dk2"/>
              </a:solidFill>
              <a:latin typeface="Source Serif 4"/>
              <a:ea typeface="Source Serif 4"/>
              <a:cs typeface="Source Serif 4"/>
              <a:sym typeface="Source Serif 4"/>
            </a:endParaRPr>
          </a:p>
        </p:txBody>
      </p:sp>
      <p:pic>
        <p:nvPicPr>
          <p:cNvPr id="150" name="Google Shape;150;p23"/>
          <p:cNvPicPr preferRelativeResize="0"/>
          <p:nvPr/>
        </p:nvPicPr>
        <p:blipFill>
          <a:blip r:embed="rId3">
            <a:alphaModFix/>
          </a:blip>
          <a:stretch>
            <a:fillRect/>
          </a:stretch>
        </p:blipFill>
        <p:spPr>
          <a:xfrm>
            <a:off x="5142312" y="1354337"/>
            <a:ext cx="3513200" cy="2434851"/>
          </a:xfrm>
          <a:prstGeom prst="rect">
            <a:avLst/>
          </a:prstGeom>
          <a:noFill/>
          <a:ln>
            <a:noFill/>
          </a:ln>
        </p:spPr>
      </p:pic>
      <p:sp>
        <p:nvSpPr>
          <p:cNvPr id="151" name="Google Shape;151;p23"/>
          <p:cNvSpPr txBox="1"/>
          <p:nvPr/>
        </p:nvSpPr>
        <p:spPr>
          <a:xfrm>
            <a:off x="5939850" y="4064625"/>
            <a:ext cx="2595000" cy="99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2"/>
                </a:solidFill>
                <a:latin typeface="Source Serif 4"/>
                <a:ea typeface="Source Serif 4"/>
                <a:cs typeface="Source Serif 4"/>
                <a:sym typeface="Source Serif 4"/>
              </a:rPr>
              <a:t>Galena Park is exposed to unhealthy air around a quarter of the time</a:t>
            </a:r>
            <a:endParaRPr sz="1600">
              <a:solidFill>
                <a:schemeClr val="dk2"/>
              </a:solidFill>
              <a:latin typeface="Source Serif 4"/>
              <a:ea typeface="Source Serif 4"/>
              <a:cs typeface="Source Serif 4"/>
              <a:sym typeface="Source Serif 4"/>
            </a:endParaRPr>
          </a:p>
        </p:txBody>
      </p:sp>
      <p:cxnSp>
        <p:nvCxnSpPr>
          <p:cNvPr id="152" name="Google Shape;152;p23"/>
          <p:cNvCxnSpPr/>
          <p:nvPr/>
        </p:nvCxnSpPr>
        <p:spPr>
          <a:xfrm flipH="1" rot="10800000">
            <a:off x="7313800" y="3744650"/>
            <a:ext cx="470400" cy="426600"/>
          </a:xfrm>
          <a:prstGeom prst="straightConnector1">
            <a:avLst/>
          </a:prstGeom>
          <a:noFill/>
          <a:ln cap="flat" cmpd="sng" w="28575">
            <a:solidFill>
              <a:schemeClr val="dk2"/>
            </a:solidFill>
            <a:prstDash val="solid"/>
            <a:round/>
            <a:headEnd len="med" w="med" type="none"/>
            <a:tailEnd len="med" w="med" type="triangle"/>
          </a:ln>
        </p:spPr>
      </p:cxnSp>
      <p:sp>
        <p:nvSpPr>
          <p:cNvPr id="153" name="Google Shape;153;p23"/>
          <p:cNvSpPr/>
          <p:nvPr/>
        </p:nvSpPr>
        <p:spPr>
          <a:xfrm>
            <a:off x="5195325" y="3333150"/>
            <a:ext cx="3409200" cy="426600"/>
          </a:xfrm>
          <a:prstGeom prst="rect">
            <a:avLst/>
          </a:prstGeom>
          <a:solidFill>
            <a:srgbClr val="FFE599">
              <a:alpha val="461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4"/>
          <p:cNvSpPr txBox="1"/>
          <p:nvPr>
            <p:ph type="title"/>
          </p:nvPr>
        </p:nvSpPr>
        <p:spPr>
          <a:xfrm>
            <a:off x="433500" y="109800"/>
            <a:ext cx="67800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Source Serif 4"/>
                <a:ea typeface="Source Serif 4"/>
                <a:cs typeface="Source Serif 4"/>
                <a:sym typeface="Source Serif 4"/>
              </a:rPr>
              <a:t>When is PM</a:t>
            </a:r>
            <a:r>
              <a:rPr b="1" baseline="-25000" lang="en" sz="3000">
                <a:latin typeface="Source Serif 4"/>
                <a:ea typeface="Source Serif 4"/>
                <a:cs typeface="Source Serif 4"/>
                <a:sym typeface="Source Serif 4"/>
              </a:rPr>
              <a:t>10</a:t>
            </a:r>
            <a:r>
              <a:rPr b="1" lang="en" sz="3000">
                <a:latin typeface="Source Serif 4"/>
                <a:ea typeface="Source Serif 4"/>
                <a:cs typeface="Source Serif 4"/>
                <a:sym typeface="Source Serif 4"/>
              </a:rPr>
              <a:t> pollution worst?</a:t>
            </a:r>
            <a:endParaRPr b="1" sz="3000">
              <a:latin typeface="Source Serif 4"/>
              <a:ea typeface="Source Serif 4"/>
              <a:cs typeface="Source Serif 4"/>
              <a:sym typeface="Source Serif 4"/>
            </a:endParaRPr>
          </a:p>
        </p:txBody>
      </p:sp>
      <p:grpSp>
        <p:nvGrpSpPr>
          <p:cNvPr id="159" name="Google Shape;159;p24"/>
          <p:cNvGrpSpPr/>
          <p:nvPr/>
        </p:nvGrpSpPr>
        <p:grpSpPr>
          <a:xfrm>
            <a:off x="801807" y="879126"/>
            <a:ext cx="7279571" cy="4084236"/>
            <a:chOff x="398100" y="1581150"/>
            <a:chExt cx="4033450" cy="2478900"/>
          </a:xfrm>
        </p:grpSpPr>
        <p:pic>
          <p:nvPicPr>
            <p:cNvPr id="160" name="Google Shape;160;p24"/>
            <p:cNvPicPr preferRelativeResize="0"/>
            <p:nvPr/>
          </p:nvPicPr>
          <p:blipFill>
            <a:blip r:embed="rId3">
              <a:alphaModFix/>
            </a:blip>
            <a:stretch>
              <a:fillRect/>
            </a:stretch>
          </p:blipFill>
          <p:spPr>
            <a:xfrm>
              <a:off x="398100" y="1581150"/>
              <a:ext cx="4033450" cy="2478900"/>
            </a:xfrm>
            <a:prstGeom prst="rect">
              <a:avLst/>
            </a:prstGeom>
            <a:noFill/>
            <a:ln>
              <a:noFill/>
            </a:ln>
          </p:spPr>
        </p:pic>
        <p:sp>
          <p:nvSpPr>
            <p:cNvPr id="161" name="Google Shape;161;p24"/>
            <p:cNvSpPr/>
            <p:nvPr/>
          </p:nvSpPr>
          <p:spPr>
            <a:xfrm>
              <a:off x="3857650" y="2725225"/>
              <a:ext cx="531900" cy="301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62" name="Google Shape;162;p24"/>
          <p:cNvSpPr txBox="1"/>
          <p:nvPr/>
        </p:nvSpPr>
        <p:spPr>
          <a:xfrm>
            <a:off x="6946450" y="2867384"/>
            <a:ext cx="1396200" cy="4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rPr>
              <a:t>Clinton Dr</a:t>
            </a:r>
            <a:endParaRPr sz="1300">
              <a:solidFill>
                <a:schemeClr val="dk2"/>
              </a:solidFill>
            </a:endParaRPr>
          </a:p>
        </p:txBody>
      </p:sp>
      <p:sp>
        <p:nvSpPr>
          <p:cNvPr id="163" name="Google Shape;163;p24"/>
          <p:cNvSpPr txBox="1"/>
          <p:nvPr/>
        </p:nvSpPr>
        <p:spPr>
          <a:xfrm>
            <a:off x="6946450" y="2638150"/>
            <a:ext cx="1080300" cy="2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rPr>
              <a:t>Eastway St</a:t>
            </a:r>
            <a:endParaRPr sz="1300">
              <a:solidFill>
                <a:schemeClr val="dk2"/>
              </a:solidFill>
            </a:endParaRPr>
          </a:p>
        </p:txBody>
      </p:sp>
      <p:sp>
        <p:nvSpPr>
          <p:cNvPr id="164" name="Google Shape;164;p24"/>
          <p:cNvSpPr/>
          <p:nvPr/>
        </p:nvSpPr>
        <p:spPr>
          <a:xfrm>
            <a:off x="4010603" y="1338423"/>
            <a:ext cx="392100" cy="357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65" name="Google Shape;165;p24"/>
          <p:cNvCxnSpPr>
            <a:stCxn id="166" idx="1"/>
            <a:endCxn id="164" idx="7"/>
          </p:cNvCxnSpPr>
          <p:nvPr/>
        </p:nvCxnSpPr>
        <p:spPr>
          <a:xfrm flipH="1">
            <a:off x="4345150" y="1385525"/>
            <a:ext cx="2601300" cy="5400"/>
          </a:xfrm>
          <a:prstGeom prst="straightConnector1">
            <a:avLst/>
          </a:prstGeom>
          <a:noFill/>
          <a:ln cap="flat" cmpd="sng" w="28575">
            <a:solidFill>
              <a:schemeClr val="dk2"/>
            </a:solidFill>
            <a:prstDash val="solid"/>
            <a:round/>
            <a:headEnd len="med" w="med" type="none"/>
            <a:tailEnd len="med" w="med" type="triangle"/>
          </a:ln>
        </p:spPr>
      </p:cxnSp>
      <p:cxnSp>
        <p:nvCxnSpPr>
          <p:cNvPr id="167" name="Google Shape;167;p24"/>
          <p:cNvCxnSpPr>
            <a:stCxn id="164" idx="4"/>
          </p:cNvCxnSpPr>
          <p:nvPr/>
        </p:nvCxnSpPr>
        <p:spPr>
          <a:xfrm>
            <a:off x="4206653" y="1696323"/>
            <a:ext cx="0" cy="2796000"/>
          </a:xfrm>
          <a:prstGeom prst="straightConnector1">
            <a:avLst/>
          </a:prstGeom>
          <a:noFill/>
          <a:ln cap="flat" cmpd="sng" w="9525">
            <a:solidFill>
              <a:schemeClr val="dk2"/>
            </a:solidFill>
            <a:prstDash val="solid"/>
            <a:round/>
            <a:headEnd len="med" w="med" type="none"/>
            <a:tailEnd len="med" w="med" type="none"/>
          </a:ln>
        </p:spPr>
      </p:cxnSp>
      <p:sp>
        <p:nvSpPr>
          <p:cNvPr id="166" name="Google Shape;166;p24"/>
          <p:cNvSpPr txBox="1"/>
          <p:nvPr/>
        </p:nvSpPr>
        <p:spPr>
          <a:xfrm>
            <a:off x="6946450" y="813725"/>
            <a:ext cx="20529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2"/>
                </a:solidFill>
                <a:latin typeface="Source Serif 4"/>
                <a:ea typeface="Source Serif 4"/>
                <a:cs typeface="Source Serif 4"/>
                <a:sym typeface="Source Serif 4"/>
              </a:rPr>
              <a:t>At 1 PM (13th hour), the Clinton Drive sensor records an average of 58 µg/m³</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1" name="Shape 171"/>
        <p:cNvGrpSpPr/>
        <p:nvPr/>
      </p:nvGrpSpPr>
      <p:grpSpPr>
        <a:xfrm>
          <a:off x="0" y="0"/>
          <a:ext cx="0" cy="0"/>
          <a:chOff x="0" y="0"/>
          <a:chExt cx="0" cy="0"/>
        </a:xfrm>
      </p:grpSpPr>
      <p:sp>
        <p:nvSpPr>
          <p:cNvPr id="172" name="Google Shape;172;p25"/>
          <p:cNvSpPr txBox="1"/>
          <p:nvPr>
            <p:ph type="title"/>
          </p:nvPr>
        </p:nvSpPr>
        <p:spPr>
          <a:xfrm>
            <a:off x="433500" y="109800"/>
            <a:ext cx="45435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Source Serif 4"/>
                <a:ea typeface="Source Serif 4"/>
                <a:cs typeface="Source Serif 4"/>
                <a:sym typeface="Source Serif 4"/>
              </a:rPr>
              <a:t>When is PM10 the worst?</a:t>
            </a:r>
            <a:endParaRPr b="1" sz="2800">
              <a:latin typeface="Source Serif 4"/>
              <a:ea typeface="Source Serif 4"/>
              <a:cs typeface="Source Serif 4"/>
              <a:sym typeface="Source Serif 4"/>
            </a:endParaRPr>
          </a:p>
        </p:txBody>
      </p:sp>
      <p:sp>
        <p:nvSpPr>
          <p:cNvPr id="173" name="Google Shape;173;p25"/>
          <p:cNvSpPr txBox="1"/>
          <p:nvPr/>
        </p:nvSpPr>
        <p:spPr>
          <a:xfrm>
            <a:off x="461375" y="1261725"/>
            <a:ext cx="4167000" cy="2401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Source Serif 4"/>
              <a:buChar char="-"/>
            </a:pPr>
            <a:r>
              <a:rPr lang="en" sz="1600">
                <a:solidFill>
                  <a:schemeClr val="dk2"/>
                </a:solidFill>
                <a:latin typeface="Source Serif 4"/>
                <a:ea typeface="Source Serif 4"/>
                <a:cs typeface="Source Serif 4"/>
                <a:sym typeface="Source Serif 4"/>
              </a:rPr>
              <a:t>PM</a:t>
            </a:r>
            <a:r>
              <a:rPr baseline="-25000" lang="en" sz="1600">
                <a:solidFill>
                  <a:schemeClr val="dk2"/>
                </a:solidFill>
                <a:latin typeface="Source Serif 4"/>
                <a:ea typeface="Source Serif 4"/>
                <a:cs typeface="Source Serif 4"/>
                <a:sym typeface="Source Serif 4"/>
              </a:rPr>
              <a:t>10</a:t>
            </a:r>
            <a:r>
              <a:rPr lang="en" sz="1600">
                <a:solidFill>
                  <a:schemeClr val="dk2"/>
                </a:solidFill>
                <a:latin typeface="Source Serif 4"/>
                <a:ea typeface="Source Serif 4"/>
                <a:cs typeface="Source Serif 4"/>
                <a:sym typeface="Source Serif 4"/>
              </a:rPr>
              <a:t> is worst during the weekdays and morning hours</a:t>
            </a:r>
            <a:endParaRPr sz="1600">
              <a:solidFill>
                <a:schemeClr val="dk2"/>
              </a:solidFill>
              <a:latin typeface="Source Serif 4"/>
              <a:ea typeface="Source Serif 4"/>
              <a:cs typeface="Source Serif 4"/>
              <a:sym typeface="Source Serif 4"/>
            </a:endParaRPr>
          </a:p>
          <a:p>
            <a:pPr indent="-330200" lvl="0" marL="457200" rtl="0" algn="l">
              <a:spcBef>
                <a:spcPts val="0"/>
              </a:spcBef>
              <a:spcAft>
                <a:spcPts val="0"/>
              </a:spcAft>
              <a:buClr>
                <a:schemeClr val="dk2"/>
              </a:buClr>
              <a:buSzPts val="1600"/>
              <a:buFont typeface="Source Serif 4"/>
              <a:buChar char="-"/>
            </a:pPr>
            <a:r>
              <a:rPr lang="en" sz="1600">
                <a:solidFill>
                  <a:schemeClr val="dk2"/>
                </a:solidFill>
                <a:latin typeface="Source Serif 4"/>
                <a:ea typeface="Source Serif 4"/>
                <a:cs typeface="Source Serif 4"/>
                <a:sym typeface="Source Serif 4"/>
              </a:rPr>
              <a:t>The darker lines represent the average and the lighter shading shows the variation</a:t>
            </a:r>
            <a:endParaRPr sz="1600">
              <a:solidFill>
                <a:schemeClr val="dk2"/>
              </a:solidFill>
              <a:latin typeface="Source Serif 4"/>
              <a:ea typeface="Source Serif 4"/>
              <a:cs typeface="Source Serif 4"/>
              <a:sym typeface="Source Serif 4"/>
            </a:endParaRPr>
          </a:p>
          <a:p>
            <a:pPr indent="-330200" lvl="0" marL="457200" rtl="0" algn="l">
              <a:spcBef>
                <a:spcPts val="0"/>
              </a:spcBef>
              <a:spcAft>
                <a:spcPts val="0"/>
              </a:spcAft>
              <a:buClr>
                <a:schemeClr val="dk2"/>
              </a:buClr>
              <a:buSzPts val="1600"/>
              <a:buFont typeface="Source Serif 4"/>
              <a:buChar char="-"/>
            </a:pPr>
            <a:r>
              <a:rPr lang="en" sz="1600">
                <a:solidFill>
                  <a:schemeClr val="dk2"/>
                </a:solidFill>
                <a:latin typeface="Source Serif 4"/>
                <a:ea typeface="Source Serif 4"/>
                <a:cs typeface="Source Serif 4"/>
                <a:sym typeface="Source Serif 4"/>
              </a:rPr>
              <a:t>One thing to note is high </a:t>
            </a:r>
            <a:r>
              <a:rPr lang="en" sz="1600">
                <a:solidFill>
                  <a:schemeClr val="dk2"/>
                </a:solidFill>
                <a:latin typeface="Source Serif 4"/>
                <a:ea typeface="Source Serif 4"/>
                <a:cs typeface="Source Serif 4"/>
                <a:sym typeface="Source Serif 4"/>
              </a:rPr>
              <a:t>variation</a:t>
            </a:r>
            <a:r>
              <a:rPr lang="en" sz="1600">
                <a:solidFill>
                  <a:schemeClr val="dk2"/>
                </a:solidFill>
                <a:latin typeface="Source Serif 4"/>
                <a:ea typeface="Source Serif 4"/>
                <a:cs typeface="Source Serif 4"/>
                <a:sym typeface="Source Serif 4"/>
              </a:rPr>
              <a:t> within the winter season which was mainly caused by a specific PM</a:t>
            </a:r>
            <a:r>
              <a:rPr baseline="-25000" lang="en" sz="1600">
                <a:solidFill>
                  <a:schemeClr val="dk2"/>
                </a:solidFill>
                <a:latin typeface="Source Serif 4"/>
                <a:ea typeface="Source Serif 4"/>
                <a:cs typeface="Source Serif 4"/>
                <a:sym typeface="Source Serif 4"/>
              </a:rPr>
              <a:t>10</a:t>
            </a:r>
            <a:r>
              <a:rPr lang="en" sz="1600">
                <a:solidFill>
                  <a:schemeClr val="dk2"/>
                </a:solidFill>
                <a:latin typeface="Source Serif 4"/>
                <a:ea typeface="Source Serif 4"/>
                <a:cs typeface="Source Serif 4"/>
                <a:sym typeface="Source Serif 4"/>
              </a:rPr>
              <a:t> event</a:t>
            </a:r>
            <a:endParaRPr sz="1600">
              <a:solidFill>
                <a:schemeClr val="dk2"/>
              </a:solidFill>
              <a:latin typeface="Source Serif 4"/>
              <a:ea typeface="Source Serif 4"/>
              <a:cs typeface="Source Serif 4"/>
              <a:sym typeface="Source Serif 4"/>
            </a:endParaRPr>
          </a:p>
        </p:txBody>
      </p:sp>
      <p:pic>
        <p:nvPicPr>
          <p:cNvPr id="174" name="Google Shape;174;p25"/>
          <p:cNvPicPr preferRelativeResize="0"/>
          <p:nvPr/>
        </p:nvPicPr>
        <p:blipFill rotWithShape="1">
          <a:blip r:embed="rId3">
            <a:alphaModFix/>
          </a:blip>
          <a:srcRect b="0" l="-1070" r="1069" t="0"/>
          <a:stretch/>
        </p:blipFill>
        <p:spPr>
          <a:xfrm>
            <a:off x="4977067" y="0"/>
            <a:ext cx="4166932" cy="2571600"/>
          </a:xfrm>
          <a:prstGeom prst="rect">
            <a:avLst/>
          </a:prstGeom>
          <a:noFill/>
          <a:ln>
            <a:noFill/>
          </a:ln>
        </p:spPr>
      </p:pic>
      <p:pic>
        <p:nvPicPr>
          <p:cNvPr id="175" name="Google Shape;175;p25"/>
          <p:cNvPicPr preferRelativeResize="0"/>
          <p:nvPr/>
        </p:nvPicPr>
        <p:blipFill rotWithShape="1">
          <a:blip r:embed="rId4">
            <a:alphaModFix/>
          </a:blip>
          <a:srcRect b="0" l="0" r="5015" t="0"/>
          <a:stretch/>
        </p:blipFill>
        <p:spPr>
          <a:xfrm>
            <a:off x="5046950" y="2692800"/>
            <a:ext cx="4097051" cy="24507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9" name="Shape 179"/>
        <p:cNvGrpSpPr/>
        <p:nvPr/>
      </p:nvGrpSpPr>
      <p:grpSpPr>
        <a:xfrm>
          <a:off x="0" y="0"/>
          <a:ext cx="0" cy="0"/>
          <a:chOff x="0" y="0"/>
          <a:chExt cx="0" cy="0"/>
        </a:xfrm>
      </p:grpSpPr>
      <p:sp>
        <p:nvSpPr>
          <p:cNvPr id="180" name="Google Shape;180;p26"/>
          <p:cNvSpPr txBox="1"/>
          <p:nvPr>
            <p:ph type="title"/>
          </p:nvPr>
        </p:nvSpPr>
        <p:spPr>
          <a:xfrm>
            <a:off x="2045250" y="2150850"/>
            <a:ext cx="50535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b="1" lang="en">
                <a:latin typeface="Source Serif 4"/>
                <a:ea typeface="Source Serif 4"/>
                <a:cs typeface="Source Serif 4"/>
                <a:sym typeface="Source Serif 4"/>
              </a:rPr>
              <a:t>PM</a:t>
            </a:r>
            <a:r>
              <a:rPr b="1" baseline="-25000" lang="en">
                <a:latin typeface="Source Serif 4"/>
                <a:ea typeface="Source Serif 4"/>
                <a:cs typeface="Source Serif 4"/>
                <a:sym typeface="Source Serif 4"/>
              </a:rPr>
              <a:t>10</a:t>
            </a:r>
            <a:r>
              <a:rPr b="1" lang="en">
                <a:latin typeface="Source Serif 4"/>
                <a:ea typeface="Source Serif 4"/>
                <a:cs typeface="Source Serif 4"/>
                <a:sym typeface="Source Serif 4"/>
              </a:rPr>
              <a:t> Events in December 2024</a:t>
            </a:r>
            <a:endParaRPr b="1">
              <a:latin typeface="Source Serif 4"/>
              <a:ea typeface="Source Serif 4"/>
              <a:cs typeface="Source Serif 4"/>
              <a:sym typeface="Source Serif 4"/>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27" title="c84b4e5e183b8ede37663da2733494c2.jpg"/>
          <p:cNvPicPr preferRelativeResize="0"/>
          <p:nvPr/>
        </p:nvPicPr>
        <p:blipFill rotWithShape="1">
          <a:blip r:embed="rId3">
            <a:alphaModFix amt="63000"/>
          </a:blip>
          <a:srcRect b="9982" l="0" r="0" t="15021"/>
          <a:stretch/>
        </p:blipFill>
        <p:spPr>
          <a:xfrm>
            <a:off x="0" y="14175"/>
            <a:ext cx="9144003" cy="5143500"/>
          </a:xfrm>
          <a:prstGeom prst="rect">
            <a:avLst/>
          </a:prstGeom>
          <a:noFill/>
          <a:ln>
            <a:noFill/>
          </a:ln>
        </p:spPr>
      </p:pic>
      <p:sp>
        <p:nvSpPr>
          <p:cNvPr id="186" name="Google Shape;186;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Source Serif 4"/>
                <a:ea typeface="Source Serif 4"/>
                <a:cs typeface="Source Serif 4"/>
                <a:sym typeface="Source Serif 4"/>
              </a:rPr>
              <a:t>What does the data tell us?</a:t>
            </a:r>
            <a:endParaRPr b="1">
              <a:latin typeface="Source Serif 4"/>
              <a:ea typeface="Source Serif 4"/>
              <a:cs typeface="Source Serif 4"/>
              <a:sym typeface="Source Serif 4"/>
            </a:endParaRPr>
          </a:p>
          <a:p>
            <a:pPr indent="0" lvl="0" marL="0" rtl="0" algn="l">
              <a:spcBef>
                <a:spcPts val="0"/>
              </a:spcBef>
              <a:spcAft>
                <a:spcPts val="0"/>
              </a:spcAft>
              <a:buNone/>
            </a:pPr>
            <a:r>
              <a:t/>
            </a:r>
            <a:endParaRPr/>
          </a:p>
        </p:txBody>
      </p:sp>
      <p:sp>
        <p:nvSpPr>
          <p:cNvPr id="187" name="Google Shape;187;p27"/>
          <p:cNvSpPr txBox="1"/>
          <p:nvPr>
            <p:ph type="title"/>
          </p:nvPr>
        </p:nvSpPr>
        <p:spPr>
          <a:xfrm>
            <a:off x="888950" y="1091375"/>
            <a:ext cx="7865100" cy="23001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rgbClr val="999999"/>
              </a:buClr>
              <a:buSzPts val="1800"/>
              <a:buFont typeface="Source Serif 4"/>
              <a:buAutoNum type="arabicParenR"/>
            </a:pPr>
            <a:r>
              <a:rPr lang="en" sz="1800">
                <a:solidFill>
                  <a:srgbClr val="999999"/>
                </a:solidFill>
                <a:latin typeface="Source Serif 4"/>
                <a:ea typeface="Source Serif 4"/>
                <a:cs typeface="Source Serif 4"/>
                <a:sym typeface="Source Serif 4"/>
              </a:rPr>
              <a:t>PM</a:t>
            </a:r>
            <a:r>
              <a:rPr baseline="-25000" lang="en" sz="1800">
                <a:solidFill>
                  <a:srgbClr val="999999"/>
                </a:solidFill>
                <a:latin typeface="Source Serif 4"/>
                <a:ea typeface="Source Serif 4"/>
                <a:cs typeface="Source Serif 4"/>
                <a:sym typeface="Source Serif 4"/>
              </a:rPr>
              <a:t>10</a:t>
            </a:r>
            <a:r>
              <a:rPr lang="en" sz="1800">
                <a:solidFill>
                  <a:srgbClr val="999999"/>
                </a:solidFill>
                <a:latin typeface="Source Serif 4"/>
                <a:ea typeface="Source Serif 4"/>
                <a:cs typeface="Source Serif 4"/>
                <a:sym typeface="Source Serif 4"/>
              </a:rPr>
              <a:t> levels in Galena Park are higher than recommended levels</a:t>
            </a:r>
            <a:endParaRPr sz="1800">
              <a:solidFill>
                <a:srgbClr val="999999"/>
              </a:solidFill>
              <a:latin typeface="Source Serif 4"/>
              <a:ea typeface="Source Serif 4"/>
              <a:cs typeface="Source Serif 4"/>
              <a:sym typeface="Source Serif 4"/>
            </a:endParaRPr>
          </a:p>
          <a:p>
            <a:pPr indent="-342900" lvl="0" marL="457200" marR="0" rtl="0" algn="l">
              <a:lnSpc>
                <a:spcPct val="200000"/>
              </a:lnSpc>
              <a:spcBef>
                <a:spcPts val="0"/>
              </a:spcBef>
              <a:spcAft>
                <a:spcPts val="0"/>
              </a:spcAft>
              <a:buSzPts val="1800"/>
              <a:buFont typeface="Source Serif 4"/>
              <a:buAutoNum type="arabicParenR"/>
            </a:pPr>
            <a:r>
              <a:rPr b="1" lang="en" sz="1800">
                <a:latin typeface="Source Serif 4"/>
                <a:ea typeface="Source Serif 4"/>
                <a:cs typeface="Source Serif 4"/>
                <a:sym typeface="Source Serif 4"/>
              </a:rPr>
              <a:t>There was an extreme PM</a:t>
            </a:r>
            <a:r>
              <a:rPr b="1" baseline="-25000" lang="en" sz="1800">
                <a:latin typeface="Source Serif 4"/>
                <a:ea typeface="Source Serif 4"/>
                <a:cs typeface="Source Serif 4"/>
                <a:sym typeface="Source Serif 4"/>
              </a:rPr>
              <a:t>10</a:t>
            </a:r>
            <a:r>
              <a:rPr b="1" lang="en" sz="1800">
                <a:latin typeface="Source Serif 4"/>
                <a:ea typeface="Source Serif 4"/>
                <a:cs typeface="Source Serif 4"/>
                <a:sym typeface="Source Serif 4"/>
              </a:rPr>
              <a:t> event in December 2024</a:t>
            </a:r>
            <a:endParaRPr b="1" sz="1800">
              <a:latin typeface="Source Serif 4"/>
              <a:ea typeface="Source Serif 4"/>
              <a:cs typeface="Source Serif 4"/>
              <a:sym typeface="Source Serif 4"/>
            </a:endParaRPr>
          </a:p>
          <a:p>
            <a:pPr indent="-342900" lvl="0" marL="457200" rtl="0" algn="l">
              <a:lnSpc>
                <a:spcPct val="200000"/>
              </a:lnSpc>
              <a:spcBef>
                <a:spcPts val="0"/>
              </a:spcBef>
              <a:spcAft>
                <a:spcPts val="0"/>
              </a:spcAft>
              <a:buClr>
                <a:srgbClr val="999999"/>
              </a:buClr>
              <a:buSzPts val="1800"/>
              <a:buFont typeface="Source Serif 4"/>
              <a:buAutoNum type="arabicParenR"/>
            </a:pPr>
            <a:r>
              <a:rPr lang="en" sz="1800">
                <a:solidFill>
                  <a:srgbClr val="999999"/>
                </a:solidFill>
                <a:latin typeface="Source Serif 4"/>
                <a:ea typeface="Source Serif 4"/>
                <a:cs typeface="Source Serif 4"/>
                <a:sym typeface="Source Serif 4"/>
              </a:rPr>
              <a:t>PM</a:t>
            </a:r>
            <a:r>
              <a:rPr baseline="-25000" lang="en" sz="1800">
                <a:solidFill>
                  <a:srgbClr val="999999"/>
                </a:solidFill>
                <a:latin typeface="Source Serif 4"/>
                <a:ea typeface="Source Serif 4"/>
                <a:cs typeface="Source Serif 4"/>
                <a:sym typeface="Source Serif 4"/>
              </a:rPr>
              <a:t>1</a:t>
            </a:r>
            <a:r>
              <a:rPr lang="en" sz="1800">
                <a:solidFill>
                  <a:srgbClr val="999999"/>
                </a:solidFill>
                <a:latin typeface="Source Serif 4"/>
                <a:ea typeface="Source Serif 4"/>
                <a:cs typeface="Source Serif 4"/>
                <a:sym typeface="Source Serif 4"/>
              </a:rPr>
              <a:t> and PM</a:t>
            </a:r>
            <a:r>
              <a:rPr baseline="-25000" lang="en" sz="1800">
                <a:solidFill>
                  <a:srgbClr val="999999"/>
                </a:solidFill>
                <a:latin typeface="Source Serif 4"/>
                <a:ea typeface="Source Serif 4"/>
                <a:cs typeface="Source Serif 4"/>
                <a:sym typeface="Source Serif 4"/>
              </a:rPr>
              <a:t>2.5</a:t>
            </a:r>
            <a:r>
              <a:rPr lang="en" sz="1800">
                <a:solidFill>
                  <a:srgbClr val="999999"/>
                </a:solidFill>
                <a:latin typeface="Source Serif 4"/>
                <a:ea typeface="Source Serif 4"/>
                <a:cs typeface="Source Serif 4"/>
                <a:sym typeface="Source Serif 4"/>
              </a:rPr>
              <a:t> originate from different sources than PM</a:t>
            </a:r>
            <a:r>
              <a:rPr baseline="-25000" lang="en" sz="1800">
                <a:solidFill>
                  <a:srgbClr val="999999"/>
                </a:solidFill>
                <a:latin typeface="Source Serif 4"/>
                <a:ea typeface="Source Serif 4"/>
                <a:cs typeface="Source Serif 4"/>
                <a:sym typeface="Source Serif 4"/>
              </a:rPr>
              <a:t>10</a:t>
            </a:r>
            <a:endParaRPr sz="1800">
              <a:solidFill>
                <a:srgbClr val="999999"/>
              </a:solidFill>
              <a:latin typeface="Source Serif 4"/>
              <a:ea typeface="Source Serif 4"/>
              <a:cs typeface="Source Serif 4"/>
              <a:sym typeface="Source Serif 4"/>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8"/>
          <p:cNvSpPr txBox="1"/>
          <p:nvPr>
            <p:ph type="title"/>
          </p:nvPr>
        </p:nvSpPr>
        <p:spPr>
          <a:xfrm>
            <a:off x="433500" y="109800"/>
            <a:ext cx="67800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Source Serif 4"/>
                <a:ea typeface="Source Serif 4"/>
                <a:cs typeface="Source Serif 4"/>
                <a:sym typeface="Source Serif 4"/>
              </a:rPr>
              <a:t>When was PM</a:t>
            </a:r>
            <a:r>
              <a:rPr b="1" baseline="-25000" lang="en" sz="3000">
                <a:latin typeface="Source Serif 4"/>
                <a:ea typeface="Source Serif 4"/>
                <a:cs typeface="Source Serif 4"/>
                <a:sym typeface="Source Serif 4"/>
              </a:rPr>
              <a:t>10</a:t>
            </a:r>
            <a:r>
              <a:rPr b="1" lang="en" sz="3000">
                <a:latin typeface="Source Serif 4"/>
                <a:ea typeface="Source Serif 4"/>
                <a:cs typeface="Source Serif 4"/>
                <a:sym typeface="Source Serif 4"/>
              </a:rPr>
              <a:t> the worst?</a:t>
            </a:r>
            <a:endParaRPr b="1" sz="3000">
              <a:latin typeface="Source Serif 4"/>
              <a:ea typeface="Source Serif 4"/>
              <a:cs typeface="Source Serif 4"/>
              <a:sym typeface="Source Serif 4"/>
            </a:endParaRPr>
          </a:p>
        </p:txBody>
      </p:sp>
      <p:pic>
        <p:nvPicPr>
          <p:cNvPr id="193" name="Google Shape;193;p28"/>
          <p:cNvPicPr preferRelativeResize="0"/>
          <p:nvPr/>
        </p:nvPicPr>
        <p:blipFill>
          <a:blip r:embed="rId3">
            <a:alphaModFix/>
          </a:blip>
          <a:stretch>
            <a:fillRect/>
          </a:stretch>
        </p:blipFill>
        <p:spPr>
          <a:xfrm>
            <a:off x="3986525" y="639725"/>
            <a:ext cx="5157475" cy="4503775"/>
          </a:xfrm>
          <a:prstGeom prst="rect">
            <a:avLst/>
          </a:prstGeom>
          <a:noFill/>
          <a:ln>
            <a:noFill/>
          </a:ln>
        </p:spPr>
      </p:pic>
      <p:sp>
        <p:nvSpPr>
          <p:cNvPr id="194" name="Google Shape;194;p28"/>
          <p:cNvSpPr/>
          <p:nvPr/>
        </p:nvSpPr>
        <p:spPr>
          <a:xfrm>
            <a:off x="7213501" y="2571744"/>
            <a:ext cx="478500" cy="4785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95" name="Google Shape;195;p28"/>
          <p:cNvCxnSpPr>
            <a:stCxn id="196" idx="0"/>
          </p:cNvCxnSpPr>
          <p:nvPr/>
        </p:nvCxnSpPr>
        <p:spPr>
          <a:xfrm rot="10800000">
            <a:off x="7452844" y="3050325"/>
            <a:ext cx="519000" cy="766500"/>
          </a:xfrm>
          <a:prstGeom prst="straightConnector1">
            <a:avLst/>
          </a:prstGeom>
          <a:noFill/>
          <a:ln cap="flat" cmpd="sng" w="28575">
            <a:solidFill>
              <a:schemeClr val="dk2"/>
            </a:solidFill>
            <a:prstDash val="solid"/>
            <a:round/>
            <a:headEnd len="med" w="med" type="none"/>
            <a:tailEnd len="med" w="med" type="triangle"/>
          </a:ln>
        </p:spPr>
      </p:cxnSp>
      <p:pic>
        <p:nvPicPr>
          <p:cNvPr id="197" name="Google Shape;197;p28"/>
          <p:cNvPicPr preferRelativeResize="0"/>
          <p:nvPr/>
        </p:nvPicPr>
        <p:blipFill>
          <a:blip r:embed="rId4">
            <a:alphaModFix/>
          </a:blip>
          <a:stretch>
            <a:fillRect/>
          </a:stretch>
        </p:blipFill>
        <p:spPr>
          <a:xfrm>
            <a:off x="904438" y="2070173"/>
            <a:ext cx="2913677" cy="1657075"/>
          </a:xfrm>
          <a:prstGeom prst="rect">
            <a:avLst/>
          </a:prstGeom>
          <a:noFill/>
          <a:ln>
            <a:noFill/>
          </a:ln>
        </p:spPr>
      </p:pic>
      <p:sp>
        <p:nvSpPr>
          <p:cNvPr id="198" name="Google Shape;198;p28"/>
          <p:cNvSpPr txBox="1"/>
          <p:nvPr/>
        </p:nvSpPr>
        <p:spPr>
          <a:xfrm>
            <a:off x="523025" y="1600075"/>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solidFill>
                  <a:srgbClr val="434343"/>
                </a:solidFill>
                <a:latin typeface="Source Serif 4"/>
                <a:ea typeface="Source Serif 4"/>
                <a:cs typeface="Source Serif 4"/>
                <a:sym typeface="Source Serif 4"/>
              </a:rPr>
              <a:t>Air Quality G</a:t>
            </a:r>
            <a:r>
              <a:rPr b="1" lang="en" sz="1800">
                <a:solidFill>
                  <a:srgbClr val="434343"/>
                </a:solidFill>
                <a:latin typeface="Source Serif 4"/>
                <a:ea typeface="Source Serif 4"/>
                <a:cs typeface="Source Serif 4"/>
                <a:sym typeface="Source Serif 4"/>
              </a:rPr>
              <a:t>uidelines</a:t>
            </a:r>
            <a:r>
              <a:rPr lang="en" sz="1800">
                <a:solidFill>
                  <a:srgbClr val="434343"/>
                </a:solidFill>
                <a:latin typeface="Source Serif 4"/>
                <a:ea typeface="Source Serif 4"/>
                <a:cs typeface="Source Serif 4"/>
                <a:sym typeface="Source Serif 4"/>
              </a:rPr>
              <a:t>: </a:t>
            </a:r>
            <a:endParaRPr sz="1800">
              <a:solidFill>
                <a:srgbClr val="434343"/>
              </a:solidFill>
              <a:latin typeface="Source Serif 4"/>
              <a:ea typeface="Source Serif 4"/>
              <a:cs typeface="Source Serif 4"/>
              <a:sym typeface="Source Serif 4"/>
            </a:endParaRPr>
          </a:p>
        </p:txBody>
      </p:sp>
      <p:sp>
        <p:nvSpPr>
          <p:cNvPr id="196" name="Google Shape;196;p28"/>
          <p:cNvSpPr txBox="1"/>
          <p:nvPr/>
        </p:nvSpPr>
        <p:spPr>
          <a:xfrm>
            <a:off x="6974044" y="3816825"/>
            <a:ext cx="19956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600">
                <a:solidFill>
                  <a:schemeClr val="dk2"/>
                </a:solidFill>
                <a:latin typeface="Source Serif 4"/>
                <a:ea typeface="Source Serif 4"/>
                <a:cs typeface="Source Serif 4"/>
                <a:sym typeface="Source Serif 4"/>
              </a:rPr>
              <a:t>T</a:t>
            </a:r>
            <a:r>
              <a:rPr i="1" lang="en" sz="1600">
                <a:solidFill>
                  <a:schemeClr val="dk2"/>
                </a:solidFill>
                <a:latin typeface="Source Serif 4"/>
                <a:ea typeface="Source Serif 4"/>
                <a:cs typeface="Source Serif 4"/>
                <a:sym typeface="Source Serif 4"/>
              </a:rPr>
              <a:t>here are two days within 7 months that have exceeded that 24 hour limit</a:t>
            </a:r>
            <a:endParaRPr i="1" sz="1800">
              <a:solidFill>
                <a:schemeClr val="dk2"/>
              </a:solidFill>
              <a:latin typeface="Source Serif 4"/>
              <a:ea typeface="Source Serif 4"/>
              <a:cs typeface="Source Serif 4"/>
              <a:sym typeface="Source Serif 4"/>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9"/>
          <p:cNvSpPr txBox="1"/>
          <p:nvPr>
            <p:ph type="title"/>
          </p:nvPr>
        </p:nvSpPr>
        <p:spPr>
          <a:xfrm>
            <a:off x="433500" y="109800"/>
            <a:ext cx="67800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Source Serif 4"/>
                <a:ea typeface="Source Serif 4"/>
                <a:cs typeface="Source Serif 4"/>
                <a:sym typeface="Source Serif 4"/>
              </a:rPr>
              <a:t>What happened that day?</a:t>
            </a:r>
            <a:endParaRPr b="1" sz="3000">
              <a:latin typeface="Source Serif 4"/>
              <a:ea typeface="Source Serif 4"/>
              <a:cs typeface="Source Serif 4"/>
              <a:sym typeface="Source Serif 4"/>
            </a:endParaRPr>
          </a:p>
        </p:txBody>
      </p:sp>
      <p:sp>
        <p:nvSpPr>
          <p:cNvPr id="204" name="Google Shape;204;p29"/>
          <p:cNvSpPr txBox="1"/>
          <p:nvPr/>
        </p:nvSpPr>
        <p:spPr>
          <a:xfrm>
            <a:off x="560100" y="706675"/>
            <a:ext cx="6653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chemeClr val="dk2"/>
                </a:solidFill>
                <a:latin typeface="Source Serif 4"/>
                <a:ea typeface="Source Serif 4"/>
                <a:cs typeface="Source Serif 4"/>
                <a:sym typeface="Source Serif 4"/>
              </a:rPr>
              <a:t>There was a sustained source of PM</a:t>
            </a:r>
            <a:r>
              <a:rPr baseline="-25000" i="1" lang="en" sz="1800">
                <a:solidFill>
                  <a:schemeClr val="dk2"/>
                </a:solidFill>
                <a:latin typeface="Source Serif 4"/>
                <a:ea typeface="Source Serif 4"/>
                <a:cs typeface="Source Serif 4"/>
                <a:sym typeface="Source Serif 4"/>
              </a:rPr>
              <a:t>10</a:t>
            </a:r>
            <a:r>
              <a:rPr i="1" lang="en" sz="1800">
                <a:solidFill>
                  <a:schemeClr val="dk2"/>
                </a:solidFill>
                <a:latin typeface="Source Serif 4"/>
                <a:ea typeface="Source Serif 4"/>
                <a:cs typeface="Source Serif 4"/>
                <a:sym typeface="Source Serif 4"/>
              </a:rPr>
              <a:t> that lasted 10 hours</a:t>
            </a:r>
            <a:endParaRPr i="1" sz="1800">
              <a:solidFill>
                <a:schemeClr val="dk2"/>
              </a:solidFill>
              <a:latin typeface="Source Serif 4"/>
              <a:ea typeface="Source Serif 4"/>
              <a:cs typeface="Source Serif 4"/>
              <a:sym typeface="Source Serif 4"/>
            </a:endParaRPr>
          </a:p>
        </p:txBody>
      </p:sp>
      <p:pic>
        <p:nvPicPr>
          <p:cNvPr id="205" name="Google Shape;205;p29"/>
          <p:cNvPicPr preferRelativeResize="0"/>
          <p:nvPr/>
        </p:nvPicPr>
        <p:blipFill>
          <a:blip r:embed="rId3">
            <a:alphaModFix/>
          </a:blip>
          <a:stretch>
            <a:fillRect/>
          </a:stretch>
        </p:blipFill>
        <p:spPr>
          <a:xfrm>
            <a:off x="1452600" y="1239825"/>
            <a:ext cx="6238800" cy="3847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9" name="Shape 209"/>
        <p:cNvGrpSpPr/>
        <p:nvPr/>
      </p:nvGrpSpPr>
      <p:grpSpPr>
        <a:xfrm>
          <a:off x="0" y="0"/>
          <a:ext cx="0" cy="0"/>
          <a:chOff x="0" y="0"/>
          <a:chExt cx="0" cy="0"/>
        </a:xfrm>
      </p:grpSpPr>
      <p:sp>
        <p:nvSpPr>
          <p:cNvPr id="210" name="Google Shape;210;p30"/>
          <p:cNvSpPr txBox="1"/>
          <p:nvPr>
            <p:ph type="title"/>
          </p:nvPr>
        </p:nvSpPr>
        <p:spPr>
          <a:xfrm>
            <a:off x="433500" y="109800"/>
            <a:ext cx="67800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Source Serif 4"/>
                <a:ea typeface="Source Serif 4"/>
                <a:cs typeface="Source Serif 4"/>
                <a:sym typeface="Source Serif 4"/>
              </a:rPr>
              <a:t>Reading </a:t>
            </a:r>
            <a:r>
              <a:rPr b="1" lang="en" sz="3000">
                <a:latin typeface="Source Serif 4"/>
                <a:ea typeface="Source Serif 4"/>
                <a:cs typeface="Source Serif 4"/>
                <a:sym typeface="Source Serif 4"/>
              </a:rPr>
              <a:t>Polar Annulus Map</a:t>
            </a:r>
            <a:endParaRPr b="1" sz="3000">
              <a:latin typeface="Source Serif 4"/>
              <a:ea typeface="Source Serif 4"/>
              <a:cs typeface="Source Serif 4"/>
              <a:sym typeface="Source Serif 4"/>
            </a:endParaRPr>
          </a:p>
        </p:txBody>
      </p:sp>
      <p:pic>
        <p:nvPicPr>
          <p:cNvPr id="211" name="Google Shape;211;p30"/>
          <p:cNvPicPr preferRelativeResize="0"/>
          <p:nvPr/>
        </p:nvPicPr>
        <p:blipFill>
          <a:blip r:embed="rId3">
            <a:alphaModFix/>
          </a:blip>
          <a:stretch>
            <a:fillRect/>
          </a:stretch>
        </p:blipFill>
        <p:spPr>
          <a:xfrm>
            <a:off x="1949612" y="1545800"/>
            <a:ext cx="4217969" cy="2603100"/>
          </a:xfrm>
          <a:prstGeom prst="rect">
            <a:avLst/>
          </a:prstGeom>
          <a:noFill/>
          <a:ln>
            <a:noFill/>
          </a:ln>
        </p:spPr>
      </p:pic>
      <p:sp>
        <p:nvSpPr>
          <p:cNvPr id="212" name="Google Shape;212;p30"/>
          <p:cNvSpPr txBox="1"/>
          <p:nvPr/>
        </p:nvSpPr>
        <p:spPr>
          <a:xfrm>
            <a:off x="4545088" y="794750"/>
            <a:ext cx="16029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latin typeface="Source Serif 4"/>
                <a:ea typeface="Source Serif 4"/>
                <a:cs typeface="Source Serif 4"/>
                <a:sym typeface="Source Serif 4"/>
              </a:rPr>
              <a:t>Shows the direction of the source relative to the sensor</a:t>
            </a:r>
            <a:endParaRPr sz="1100"/>
          </a:p>
        </p:txBody>
      </p:sp>
      <p:sp>
        <p:nvSpPr>
          <p:cNvPr id="213" name="Google Shape;213;p30"/>
          <p:cNvSpPr/>
          <p:nvPr/>
        </p:nvSpPr>
        <p:spPr>
          <a:xfrm>
            <a:off x="4050063" y="3239950"/>
            <a:ext cx="242400" cy="242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14" name="Google Shape;214;p30"/>
          <p:cNvCxnSpPr/>
          <p:nvPr/>
        </p:nvCxnSpPr>
        <p:spPr>
          <a:xfrm rot="10800000">
            <a:off x="4256938" y="3482025"/>
            <a:ext cx="676800" cy="575100"/>
          </a:xfrm>
          <a:prstGeom prst="straightConnector1">
            <a:avLst/>
          </a:prstGeom>
          <a:noFill/>
          <a:ln cap="flat" cmpd="sng" w="9525">
            <a:solidFill>
              <a:schemeClr val="dk2"/>
            </a:solidFill>
            <a:prstDash val="solid"/>
            <a:round/>
            <a:headEnd len="med" w="med" type="none"/>
            <a:tailEnd len="med" w="med" type="triangle"/>
          </a:ln>
        </p:spPr>
      </p:cxnSp>
      <p:cxnSp>
        <p:nvCxnSpPr>
          <p:cNvPr id="215" name="Google Shape;215;p30"/>
          <p:cNvCxnSpPr/>
          <p:nvPr/>
        </p:nvCxnSpPr>
        <p:spPr>
          <a:xfrm flipH="1">
            <a:off x="3924389" y="1197999"/>
            <a:ext cx="620700" cy="506400"/>
          </a:xfrm>
          <a:prstGeom prst="straightConnector1">
            <a:avLst/>
          </a:prstGeom>
          <a:noFill/>
          <a:ln cap="flat" cmpd="sng" w="9525">
            <a:solidFill>
              <a:schemeClr val="dk2"/>
            </a:solidFill>
            <a:prstDash val="solid"/>
            <a:round/>
            <a:headEnd len="med" w="med" type="none"/>
            <a:tailEnd len="med" w="med" type="triangle"/>
          </a:ln>
        </p:spPr>
      </p:cxnSp>
      <p:cxnSp>
        <p:nvCxnSpPr>
          <p:cNvPr id="216" name="Google Shape;216;p30"/>
          <p:cNvCxnSpPr/>
          <p:nvPr/>
        </p:nvCxnSpPr>
        <p:spPr>
          <a:xfrm flipH="1" rot="10800000">
            <a:off x="3319763" y="3871975"/>
            <a:ext cx="459300" cy="150900"/>
          </a:xfrm>
          <a:prstGeom prst="straightConnector1">
            <a:avLst/>
          </a:prstGeom>
          <a:noFill/>
          <a:ln cap="flat" cmpd="sng" w="9525">
            <a:solidFill>
              <a:schemeClr val="dk2"/>
            </a:solidFill>
            <a:prstDash val="solid"/>
            <a:round/>
            <a:headEnd len="med" w="med" type="none"/>
            <a:tailEnd len="med" w="med" type="triangle"/>
          </a:ln>
        </p:spPr>
      </p:cxnSp>
      <p:sp>
        <p:nvSpPr>
          <p:cNvPr id="217" name="Google Shape;217;p30"/>
          <p:cNvSpPr txBox="1"/>
          <p:nvPr/>
        </p:nvSpPr>
        <p:spPr>
          <a:xfrm>
            <a:off x="2176163" y="3946675"/>
            <a:ext cx="16029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latin typeface="Source Serif 4"/>
                <a:ea typeface="Source Serif 4"/>
                <a:cs typeface="Source Serif 4"/>
                <a:sym typeface="Source Serif 4"/>
              </a:rPr>
              <a:t>How close to the inside of the circle determines when the </a:t>
            </a:r>
            <a:r>
              <a:rPr lang="en" sz="1100">
                <a:solidFill>
                  <a:schemeClr val="dk2"/>
                </a:solidFill>
                <a:latin typeface="Source Serif 4"/>
                <a:ea typeface="Source Serif 4"/>
                <a:cs typeface="Source Serif 4"/>
                <a:sym typeface="Source Serif 4"/>
              </a:rPr>
              <a:t>pollution</a:t>
            </a:r>
            <a:r>
              <a:rPr lang="en" sz="1100">
                <a:solidFill>
                  <a:schemeClr val="dk2"/>
                </a:solidFill>
                <a:latin typeface="Source Serif 4"/>
                <a:ea typeface="Source Serif 4"/>
                <a:cs typeface="Source Serif 4"/>
                <a:sym typeface="Source Serif 4"/>
              </a:rPr>
              <a:t> happened</a:t>
            </a:r>
            <a:endParaRPr sz="1100"/>
          </a:p>
        </p:txBody>
      </p:sp>
      <p:sp>
        <p:nvSpPr>
          <p:cNvPr id="218" name="Google Shape;218;p30"/>
          <p:cNvSpPr txBox="1"/>
          <p:nvPr/>
        </p:nvSpPr>
        <p:spPr>
          <a:xfrm>
            <a:off x="4995688" y="3976800"/>
            <a:ext cx="21987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latin typeface="Source Serif 4"/>
                <a:ea typeface="Source Serif 4"/>
                <a:cs typeface="Source Serif 4"/>
                <a:sym typeface="Source Serif 4"/>
              </a:rPr>
              <a:t>On average, it is 90 µg/m³ earlier in the day and the source is coming from the South Southeast</a:t>
            </a:r>
            <a:endParaRPr sz="1100"/>
          </a:p>
        </p:txBody>
      </p:sp>
      <p:cxnSp>
        <p:nvCxnSpPr>
          <p:cNvPr id="219" name="Google Shape;219;p30"/>
          <p:cNvCxnSpPr/>
          <p:nvPr/>
        </p:nvCxnSpPr>
        <p:spPr>
          <a:xfrm>
            <a:off x="4459825" y="3668275"/>
            <a:ext cx="675600" cy="675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31"/>
          <p:cNvPicPr preferRelativeResize="0"/>
          <p:nvPr/>
        </p:nvPicPr>
        <p:blipFill>
          <a:blip r:embed="rId3">
            <a:alphaModFix/>
          </a:blip>
          <a:stretch>
            <a:fillRect/>
          </a:stretch>
        </p:blipFill>
        <p:spPr>
          <a:xfrm>
            <a:off x="1724625" y="1433246"/>
            <a:ext cx="5694751" cy="3499529"/>
          </a:xfrm>
          <a:prstGeom prst="rect">
            <a:avLst/>
          </a:prstGeom>
          <a:noFill/>
          <a:ln>
            <a:noFill/>
          </a:ln>
        </p:spPr>
      </p:pic>
      <p:sp>
        <p:nvSpPr>
          <p:cNvPr id="225" name="Google Shape;225;p31"/>
          <p:cNvSpPr txBox="1"/>
          <p:nvPr>
            <p:ph type="title"/>
          </p:nvPr>
        </p:nvSpPr>
        <p:spPr>
          <a:xfrm>
            <a:off x="433500" y="93675"/>
            <a:ext cx="67800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Source Serif 4"/>
                <a:ea typeface="Source Serif 4"/>
                <a:cs typeface="Source Serif 4"/>
                <a:sym typeface="Source Serif 4"/>
              </a:rPr>
              <a:t>Where did it come from?</a:t>
            </a:r>
            <a:endParaRPr b="1" sz="3000">
              <a:latin typeface="Source Serif 4"/>
              <a:ea typeface="Source Serif 4"/>
              <a:cs typeface="Source Serif 4"/>
              <a:sym typeface="Source Serif 4"/>
            </a:endParaRPr>
          </a:p>
        </p:txBody>
      </p:sp>
      <p:sp>
        <p:nvSpPr>
          <p:cNvPr id="226" name="Google Shape;226;p31"/>
          <p:cNvSpPr txBox="1"/>
          <p:nvPr/>
        </p:nvSpPr>
        <p:spPr>
          <a:xfrm>
            <a:off x="560100" y="595675"/>
            <a:ext cx="4721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chemeClr val="dk2"/>
                </a:solidFill>
                <a:latin typeface="Source Serif 4"/>
                <a:ea typeface="Source Serif 4"/>
                <a:cs typeface="Source Serif 4"/>
                <a:sym typeface="Source Serif 4"/>
              </a:rPr>
              <a:t>Both sensors detected that the pollution came from the Southeast</a:t>
            </a:r>
            <a:endParaRPr i="1" sz="1800">
              <a:solidFill>
                <a:schemeClr val="dk2"/>
              </a:solidFill>
              <a:latin typeface="Source Serif 4"/>
              <a:ea typeface="Source Serif 4"/>
              <a:cs typeface="Source Serif 4"/>
              <a:sym typeface="Source Serif 4"/>
            </a:endParaRPr>
          </a:p>
        </p:txBody>
      </p:sp>
      <p:pic>
        <p:nvPicPr>
          <p:cNvPr id="227" name="Google Shape;227;p31"/>
          <p:cNvPicPr preferRelativeResize="0"/>
          <p:nvPr/>
        </p:nvPicPr>
        <p:blipFill>
          <a:blip r:embed="rId4">
            <a:alphaModFix/>
          </a:blip>
          <a:stretch>
            <a:fillRect/>
          </a:stretch>
        </p:blipFill>
        <p:spPr>
          <a:xfrm>
            <a:off x="7612675" y="0"/>
            <a:ext cx="1531325" cy="945050"/>
          </a:xfrm>
          <a:prstGeom prst="rect">
            <a:avLst/>
          </a:prstGeom>
          <a:noFill/>
          <a:ln>
            <a:noFill/>
          </a:ln>
        </p:spPr>
      </p:pic>
      <p:sp>
        <p:nvSpPr>
          <p:cNvPr id="228" name="Google Shape;228;p31"/>
          <p:cNvSpPr txBox="1"/>
          <p:nvPr/>
        </p:nvSpPr>
        <p:spPr>
          <a:xfrm>
            <a:off x="5930800" y="40563"/>
            <a:ext cx="19347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latin typeface="Source Serif 4"/>
                <a:ea typeface="Source Serif 4"/>
                <a:cs typeface="Source Serif 4"/>
                <a:sym typeface="Source Serif 4"/>
              </a:rPr>
              <a:t>Usually it's a fully formed circle (like the top right) but this shows data from only 12/16-12/18</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433375" y="109800"/>
            <a:ext cx="67800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Source Serif 4"/>
                <a:ea typeface="Source Serif 4"/>
                <a:cs typeface="Source Serif 4"/>
                <a:sym typeface="Source Serif 4"/>
              </a:rPr>
              <a:t>What are </a:t>
            </a:r>
            <a:r>
              <a:rPr b="1" lang="en" sz="3000">
                <a:latin typeface="Source Serif 4"/>
                <a:ea typeface="Source Serif 4"/>
                <a:cs typeface="Source Serif 4"/>
                <a:sym typeface="Source Serif 4"/>
              </a:rPr>
              <a:t>Particulate Matter (PM)</a:t>
            </a:r>
            <a:r>
              <a:rPr b="1" lang="en" sz="3000">
                <a:latin typeface="Source Serif 4"/>
                <a:ea typeface="Source Serif 4"/>
                <a:cs typeface="Source Serif 4"/>
                <a:sym typeface="Source Serif 4"/>
              </a:rPr>
              <a:t> ?</a:t>
            </a:r>
            <a:endParaRPr b="1" sz="3000">
              <a:latin typeface="Source Serif 4"/>
              <a:ea typeface="Source Serif 4"/>
              <a:cs typeface="Source Serif 4"/>
              <a:sym typeface="Source Serif 4"/>
            </a:endParaRPr>
          </a:p>
        </p:txBody>
      </p:sp>
      <p:sp>
        <p:nvSpPr>
          <p:cNvPr id="64" name="Google Shape;64;p14"/>
          <p:cNvSpPr txBox="1"/>
          <p:nvPr/>
        </p:nvSpPr>
        <p:spPr>
          <a:xfrm>
            <a:off x="461375" y="755700"/>
            <a:ext cx="4181700" cy="258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solidFill>
                  <a:srgbClr val="434343"/>
                </a:solidFill>
                <a:latin typeface="Source Serif 4"/>
                <a:ea typeface="Source Serif 4"/>
                <a:cs typeface="Source Serif 4"/>
                <a:sym typeface="Source Serif 4"/>
              </a:rPr>
              <a:t>PM</a:t>
            </a:r>
            <a:r>
              <a:rPr lang="en" sz="1800">
                <a:solidFill>
                  <a:srgbClr val="434343"/>
                </a:solidFill>
                <a:latin typeface="Source Serif 4"/>
                <a:ea typeface="Source Serif 4"/>
                <a:cs typeface="Source Serif 4"/>
                <a:sym typeface="Source Serif 4"/>
              </a:rPr>
              <a:t> - Particulate Matter</a:t>
            </a:r>
            <a:endParaRPr sz="1800">
              <a:solidFill>
                <a:srgbClr val="434343"/>
              </a:solidFill>
              <a:latin typeface="Source Serif 4"/>
              <a:ea typeface="Source Serif 4"/>
              <a:cs typeface="Source Serif 4"/>
              <a:sym typeface="Source Serif 4"/>
            </a:endParaRPr>
          </a:p>
          <a:p>
            <a:pPr indent="0" lvl="0" marL="514350" rtl="0" algn="l">
              <a:lnSpc>
                <a:spcPct val="115000"/>
              </a:lnSpc>
              <a:spcBef>
                <a:spcPts val="0"/>
              </a:spcBef>
              <a:spcAft>
                <a:spcPts val="0"/>
              </a:spcAft>
              <a:buNone/>
            </a:pPr>
            <a:r>
              <a:rPr lang="en" sz="1600">
                <a:solidFill>
                  <a:srgbClr val="434343"/>
                </a:solidFill>
                <a:latin typeface="Source Serif 4"/>
                <a:ea typeface="Source Serif 4"/>
                <a:cs typeface="Source Serif 4"/>
                <a:sym typeface="Source Serif 4"/>
              </a:rPr>
              <a:t>Mixture of tiny solids or liquid droplets in the air</a:t>
            </a:r>
            <a:endParaRPr sz="1600">
              <a:solidFill>
                <a:srgbClr val="434343"/>
              </a:solidFill>
              <a:latin typeface="Source Serif 4"/>
              <a:ea typeface="Source Serif 4"/>
              <a:cs typeface="Source Serif 4"/>
              <a:sym typeface="Source Serif 4"/>
            </a:endParaRPr>
          </a:p>
          <a:p>
            <a:pPr indent="0" lvl="0" marL="514350" rtl="0" algn="l">
              <a:lnSpc>
                <a:spcPct val="115000"/>
              </a:lnSpc>
              <a:spcBef>
                <a:spcPts val="0"/>
              </a:spcBef>
              <a:spcAft>
                <a:spcPts val="0"/>
              </a:spcAft>
              <a:buNone/>
            </a:pPr>
            <a:r>
              <a:t/>
            </a:r>
            <a:endParaRPr sz="1600">
              <a:solidFill>
                <a:srgbClr val="434343"/>
              </a:solidFill>
              <a:latin typeface="Source Serif 4"/>
              <a:ea typeface="Source Serif 4"/>
              <a:cs typeface="Source Serif 4"/>
              <a:sym typeface="Source Serif 4"/>
            </a:endParaRPr>
          </a:p>
          <a:p>
            <a:pPr indent="0" lvl="0" marL="0" rtl="0" algn="l">
              <a:lnSpc>
                <a:spcPct val="115000"/>
              </a:lnSpc>
              <a:spcBef>
                <a:spcPts val="0"/>
              </a:spcBef>
              <a:spcAft>
                <a:spcPts val="0"/>
              </a:spcAft>
              <a:buNone/>
            </a:pPr>
            <a:r>
              <a:rPr b="1" lang="en" sz="1800">
                <a:solidFill>
                  <a:srgbClr val="434343"/>
                </a:solidFill>
                <a:latin typeface="Source Serif 4"/>
                <a:ea typeface="Source Serif 4"/>
                <a:cs typeface="Source Serif 4"/>
                <a:sym typeface="Source Serif 4"/>
              </a:rPr>
              <a:t>1,2.5,</a:t>
            </a:r>
            <a:r>
              <a:rPr b="1" lang="en" sz="1800">
                <a:solidFill>
                  <a:srgbClr val="434343"/>
                </a:solidFill>
                <a:latin typeface="Source Serif 4"/>
                <a:ea typeface="Source Serif 4"/>
                <a:cs typeface="Source Serif 4"/>
                <a:sym typeface="Source Serif 4"/>
              </a:rPr>
              <a:t>10</a:t>
            </a:r>
            <a:r>
              <a:rPr lang="en" sz="1800">
                <a:solidFill>
                  <a:srgbClr val="434343"/>
                </a:solidFill>
                <a:latin typeface="Source Serif 4"/>
                <a:ea typeface="Source Serif 4"/>
                <a:cs typeface="Source Serif 4"/>
                <a:sym typeface="Source Serif 4"/>
              </a:rPr>
              <a:t> </a:t>
            </a:r>
            <a:r>
              <a:rPr lang="en" sz="1800">
                <a:solidFill>
                  <a:srgbClr val="434343"/>
                </a:solidFill>
                <a:latin typeface="Source Serif 4"/>
                <a:ea typeface="Source Serif 4"/>
                <a:cs typeface="Source Serif 4"/>
                <a:sym typeface="Source Serif 4"/>
              </a:rPr>
              <a:t>- Refers</a:t>
            </a:r>
            <a:r>
              <a:rPr lang="en" sz="1800">
                <a:solidFill>
                  <a:srgbClr val="434343"/>
                </a:solidFill>
                <a:latin typeface="Source Serif 4"/>
                <a:ea typeface="Source Serif 4"/>
                <a:cs typeface="Source Serif 4"/>
                <a:sym typeface="Source Serif 4"/>
              </a:rPr>
              <a:t> to the size (in micrograms) of the particles</a:t>
            </a:r>
            <a:endParaRPr sz="1800">
              <a:solidFill>
                <a:srgbClr val="434343"/>
              </a:solidFill>
              <a:latin typeface="Source Serif 4"/>
              <a:ea typeface="Source Serif 4"/>
              <a:cs typeface="Source Serif 4"/>
              <a:sym typeface="Source Serif 4"/>
            </a:endParaRPr>
          </a:p>
          <a:p>
            <a:pPr indent="0" lvl="0" marL="0" rtl="0" algn="l">
              <a:lnSpc>
                <a:spcPct val="115000"/>
              </a:lnSpc>
              <a:spcBef>
                <a:spcPts val="0"/>
              </a:spcBef>
              <a:spcAft>
                <a:spcPts val="0"/>
              </a:spcAft>
              <a:buNone/>
            </a:pPr>
            <a:r>
              <a:t/>
            </a:r>
            <a:endParaRPr sz="1800">
              <a:solidFill>
                <a:srgbClr val="434343"/>
              </a:solidFill>
              <a:latin typeface="Source Serif 4"/>
              <a:ea typeface="Source Serif 4"/>
              <a:cs typeface="Source Serif 4"/>
              <a:sym typeface="Source Serif 4"/>
            </a:endParaRPr>
          </a:p>
          <a:p>
            <a:pPr indent="0" lvl="0" marL="0" rtl="0" algn="l">
              <a:lnSpc>
                <a:spcPct val="115000"/>
              </a:lnSpc>
              <a:spcBef>
                <a:spcPts val="0"/>
              </a:spcBef>
              <a:spcAft>
                <a:spcPts val="0"/>
              </a:spcAft>
              <a:buNone/>
            </a:pPr>
            <a:r>
              <a:rPr b="1" lang="en" sz="1800">
                <a:solidFill>
                  <a:srgbClr val="434343"/>
                </a:solidFill>
                <a:latin typeface="Source Serif 4"/>
                <a:ea typeface="Source Serif 4"/>
                <a:cs typeface="Source Serif 4"/>
                <a:sym typeface="Source Serif 4"/>
              </a:rPr>
              <a:t>WHO guideline</a:t>
            </a:r>
            <a:r>
              <a:rPr lang="en" sz="1800">
                <a:solidFill>
                  <a:srgbClr val="434343"/>
                </a:solidFill>
                <a:latin typeface="Source Serif 4"/>
                <a:ea typeface="Source Serif 4"/>
                <a:cs typeface="Source Serif 4"/>
                <a:sym typeface="Source Serif 4"/>
              </a:rPr>
              <a:t>: </a:t>
            </a:r>
            <a:endParaRPr sz="1800">
              <a:solidFill>
                <a:srgbClr val="434343"/>
              </a:solidFill>
              <a:latin typeface="Source Serif 4"/>
              <a:ea typeface="Source Serif 4"/>
              <a:cs typeface="Source Serif 4"/>
              <a:sym typeface="Source Serif 4"/>
            </a:endParaRPr>
          </a:p>
        </p:txBody>
      </p:sp>
      <p:sp>
        <p:nvSpPr>
          <p:cNvPr id="65" name="Google Shape;65;p14"/>
          <p:cNvSpPr txBox="1"/>
          <p:nvPr/>
        </p:nvSpPr>
        <p:spPr>
          <a:xfrm>
            <a:off x="5683200" y="4743300"/>
            <a:ext cx="346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Source Serif 4"/>
                <a:ea typeface="Source Serif 4"/>
                <a:cs typeface="Source Serif 4"/>
                <a:sym typeface="Source Serif 4"/>
              </a:rPr>
              <a:t>Source: </a:t>
            </a:r>
            <a:r>
              <a:rPr lang="en" u="sng">
                <a:solidFill>
                  <a:schemeClr val="hlink"/>
                </a:solidFill>
                <a:latin typeface="Source Serif 4"/>
                <a:ea typeface="Source Serif 4"/>
                <a:cs typeface="Source Serif 4"/>
                <a:sym typeface="Source Serif 4"/>
                <a:hlinkClick r:id="rId3"/>
              </a:rPr>
              <a:t>California Air Resources Board</a:t>
            </a:r>
            <a:endParaRPr>
              <a:solidFill>
                <a:schemeClr val="dk2"/>
              </a:solidFill>
              <a:latin typeface="Source Serif 4"/>
              <a:ea typeface="Source Serif 4"/>
              <a:cs typeface="Source Serif 4"/>
              <a:sym typeface="Source Serif 4"/>
            </a:endParaRPr>
          </a:p>
        </p:txBody>
      </p:sp>
      <p:pic>
        <p:nvPicPr>
          <p:cNvPr id="66" name="Google Shape;66;p14" title="human_hair_0.png"/>
          <p:cNvPicPr preferRelativeResize="0"/>
          <p:nvPr/>
        </p:nvPicPr>
        <p:blipFill>
          <a:blip r:embed="rId4">
            <a:alphaModFix/>
          </a:blip>
          <a:stretch>
            <a:fillRect/>
          </a:stretch>
        </p:blipFill>
        <p:spPr>
          <a:xfrm>
            <a:off x="4962300" y="1003617"/>
            <a:ext cx="4181700" cy="3136259"/>
          </a:xfrm>
          <a:prstGeom prst="rect">
            <a:avLst/>
          </a:prstGeom>
          <a:noFill/>
          <a:ln>
            <a:noFill/>
          </a:ln>
        </p:spPr>
      </p:pic>
      <p:pic>
        <p:nvPicPr>
          <p:cNvPr id="67" name="Google Shape;67;p14"/>
          <p:cNvPicPr preferRelativeResize="0"/>
          <p:nvPr/>
        </p:nvPicPr>
        <p:blipFill>
          <a:blip r:embed="rId5">
            <a:alphaModFix/>
          </a:blip>
          <a:stretch>
            <a:fillRect/>
          </a:stretch>
        </p:blipFill>
        <p:spPr>
          <a:xfrm>
            <a:off x="964150" y="3417900"/>
            <a:ext cx="3176126" cy="1367100"/>
          </a:xfrm>
          <a:prstGeom prst="rect">
            <a:avLst/>
          </a:prstGeom>
          <a:noFill/>
          <a:ln>
            <a:noFill/>
          </a:ln>
        </p:spPr>
      </p:pic>
      <p:sp>
        <p:nvSpPr>
          <p:cNvPr id="68" name="Google Shape;68;p14"/>
          <p:cNvSpPr/>
          <p:nvPr/>
        </p:nvSpPr>
        <p:spPr>
          <a:xfrm>
            <a:off x="3121975" y="3462900"/>
            <a:ext cx="966900" cy="1275900"/>
          </a:xfrm>
          <a:prstGeom prst="rect">
            <a:avLst/>
          </a:prstGeom>
          <a:solidFill>
            <a:srgbClr val="FFE599">
              <a:alpha val="461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2" name="Shape 232"/>
        <p:cNvGrpSpPr/>
        <p:nvPr/>
      </p:nvGrpSpPr>
      <p:grpSpPr>
        <a:xfrm>
          <a:off x="0" y="0"/>
          <a:ext cx="0" cy="0"/>
          <a:chOff x="0" y="0"/>
          <a:chExt cx="0" cy="0"/>
        </a:xfrm>
      </p:grpSpPr>
      <p:sp>
        <p:nvSpPr>
          <p:cNvPr id="233" name="Google Shape;233;p32"/>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latin typeface="Source Serif 4 SemiBold"/>
                <a:ea typeface="Source Serif 4 SemiBold"/>
                <a:cs typeface="Source Serif 4 SemiBold"/>
                <a:sym typeface="Source Serif 4 SemiBold"/>
              </a:rPr>
              <a:t>PM1 and PM2.5 Come from Different Sources Compared to PM10</a:t>
            </a:r>
            <a:endParaRPr>
              <a:latin typeface="Source Serif 4 SemiBold"/>
              <a:ea typeface="Source Serif 4 SemiBold"/>
              <a:cs typeface="Source Serif 4 SemiBold"/>
              <a:sym typeface="Source Serif 4 SemiBo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33" title="c84b4e5e183b8ede37663da2733494c2.jpg"/>
          <p:cNvPicPr preferRelativeResize="0"/>
          <p:nvPr/>
        </p:nvPicPr>
        <p:blipFill rotWithShape="1">
          <a:blip r:embed="rId3">
            <a:alphaModFix amt="63000"/>
          </a:blip>
          <a:srcRect b="9982" l="0" r="0" t="15021"/>
          <a:stretch/>
        </p:blipFill>
        <p:spPr>
          <a:xfrm>
            <a:off x="0" y="14175"/>
            <a:ext cx="9144003" cy="5143500"/>
          </a:xfrm>
          <a:prstGeom prst="rect">
            <a:avLst/>
          </a:prstGeom>
          <a:noFill/>
          <a:ln>
            <a:noFill/>
          </a:ln>
        </p:spPr>
      </p:pic>
      <p:sp>
        <p:nvSpPr>
          <p:cNvPr id="239" name="Google Shape;239;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Source Serif 4"/>
                <a:ea typeface="Source Serif 4"/>
                <a:cs typeface="Source Serif 4"/>
                <a:sym typeface="Source Serif 4"/>
              </a:rPr>
              <a:t>What does the data tell us?</a:t>
            </a:r>
            <a:endParaRPr b="1">
              <a:latin typeface="Source Serif 4"/>
              <a:ea typeface="Source Serif 4"/>
              <a:cs typeface="Source Serif 4"/>
              <a:sym typeface="Source Serif 4"/>
            </a:endParaRPr>
          </a:p>
          <a:p>
            <a:pPr indent="0" lvl="0" marL="0" rtl="0" algn="l">
              <a:spcBef>
                <a:spcPts val="0"/>
              </a:spcBef>
              <a:spcAft>
                <a:spcPts val="0"/>
              </a:spcAft>
              <a:buNone/>
            </a:pPr>
            <a:r>
              <a:t/>
            </a:r>
            <a:endParaRPr/>
          </a:p>
        </p:txBody>
      </p:sp>
      <p:sp>
        <p:nvSpPr>
          <p:cNvPr id="240" name="Google Shape;240;p33"/>
          <p:cNvSpPr txBox="1"/>
          <p:nvPr>
            <p:ph type="title"/>
          </p:nvPr>
        </p:nvSpPr>
        <p:spPr>
          <a:xfrm>
            <a:off x="888950" y="1091375"/>
            <a:ext cx="7865100" cy="23001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rgbClr val="999999"/>
              </a:buClr>
              <a:buSzPts val="1800"/>
              <a:buFont typeface="Source Serif 4"/>
              <a:buAutoNum type="arabicParenR"/>
            </a:pPr>
            <a:r>
              <a:rPr lang="en" sz="1800">
                <a:solidFill>
                  <a:srgbClr val="999999"/>
                </a:solidFill>
                <a:latin typeface="Source Serif 4"/>
                <a:ea typeface="Source Serif 4"/>
                <a:cs typeface="Source Serif 4"/>
                <a:sym typeface="Source Serif 4"/>
              </a:rPr>
              <a:t>PM</a:t>
            </a:r>
            <a:r>
              <a:rPr baseline="-25000" lang="en" sz="1800">
                <a:solidFill>
                  <a:srgbClr val="999999"/>
                </a:solidFill>
                <a:latin typeface="Source Serif 4"/>
                <a:ea typeface="Source Serif 4"/>
                <a:cs typeface="Source Serif 4"/>
                <a:sym typeface="Source Serif 4"/>
              </a:rPr>
              <a:t>10</a:t>
            </a:r>
            <a:r>
              <a:rPr lang="en" sz="1800">
                <a:solidFill>
                  <a:srgbClr val="999999"/>
                </a:solidFill>
                <a:latin typeface="Source Serif 4"/>
                <a:ea typeface="Source Serif 4"/>
                <a:cs typeface="Source Serif 4"/>
                <a:sym typeface="Source Serif 4"/>
              </a:rPr>
              <a:t> levels in Galena Park are higher than recommended levels</a:t>
            </a:r>
            <a:endParaRPr b="1" sz="1800">
              <a:latin typeface="Source Serif 4"/>
              <a:ea typeface="Source Serif 4"/>
              <a:cs typeface="Source Serif 4"/>
              <a:sym typeface="Source Serif 4"/>
            </a:endParaRPr>
          </a:p>
          <a:p>
            <a:pPr indent="-342900" lvl="0" marL="457200" rtl="0" algn="l">
              <a:lnSpc>
                <a:spcPct val="200000"/>
              </a:lnSpc>
              <a:spcBef>
                <a:spcPts val="0"/>
              </a:spcBef>
              <a:spcAft>
                <a:spcPts val="0"/>
              </a:spcAft>
              <a:buClr>
                <a:srgbClr val="999999"/>
              </a:buClr>
              <a:buSzPts val="1800"/>
              <a:buFont typeface="Source Serif 4"/>
              <a:buAutoNum type="arabicParenR"/>
            </a:pPr>
            <a:r>
              <a:rPr lang="en" sz="1800">
                <a:solidFill>
                  <a:srgbClr val="999999"/>
                </a:solidFill>
                <a:latin typeface="Source Serif 4"/>
                <a:ea typeface="Source Serif 4"/>
                <a:cs typeface="Source Serif 4"/>
                <a:sym typeface="Source Serif 4"/>
              </a:rPr>
              <a:t>There was an extreme PM</a:t>
            </a:r>
            <a:r>
              <a:rPr baseline="-25000" lang="en" sz="1800">
                <a:solidFill>
                  <a:srgbClr val="999999"/>
                </a:solidFill>
                <a:latin typeface="Source Serif 4"/>
                <a:ea typeface="Source Serif 4"/>
                <a:cs typeface="Source Serif 4"/>
                <a:sym typeface="Source Serif 4"/>
              </a:rPr>
              <a:t>10</a:t>
            </a:r>
            <a:r>
              <a:rPr baseline="-25000" lang="en" sz="1800">
                <a:solidFill>
                  <a:srgbClr val="999999"/>
                </a:solidFill>
                <a:latin typeface="Source Serif 4"/>
                <a:ea typeface="Source Serif 4"/>
                <a:cs typeface="Source Serif 4"/>
                <a:sym typeface="Source Serif 4"/>
              </a:rPr>
              <a:t> </a:t>
            </a:r>
            <a:r>
              <a:rPr lang="en" sz="1800">
                <a:solidFill>
                  <a:srgbClr val="999999"/>
                </a:solidFill>
                <a:latin typeface="Source Serif 4"/>
                <a:ea typeface="Source Serif 4"/>
                <a:cs typeface="Source Serif 4"/>
                <a:sym typeface="Source Serif 4"/>
              </a:rPr>
              <a:t>event in December 2024</a:t>
            </a:r>
            <a:endParaRPr sz="1800">
              <a:solidFill>
                <a:srgbClr val="999999"/>
              </a:solidFill>
              <a:latin typeface="Source Serif 4"/>
              <a:ea typeface="Source Serif 4"/>
              <a:cs typeface="Source Serif 4"/>
              <a:sym typeface="Source Serif 4"/>
            </a:endParaRPr>
          </a:p>
          <a:p>
            <a:pPr indent="-342900" lvl="0" marL="457200" rtl="0" algn="l">
              <a:lnSpc>
                <a:spcPct val="200000"/>
              </a:lnSpc>
              <a:spcBef>
                <a:spcPts val="0"/>
              </a:spcBef>
              <a:spcAft>
                <a:spcPts val="0"/>
              </a:spcAft>
              <a:buSzPts val="1800"/>
              <a:buFont typeface="Source Serif 4"/>
              <a:buAutoNum type="arabicParenR"/>
            </a:pPr>
            <a:r>
              <a:rPr b="1" lang="en" sz="1800">
                <a:latin typeface="Source Serif 4"/>
                <a:ea typeface="Source Serif 4"/>
                <a:cs typeface="Source Serif 4"/>
                <a:sym typeface="Source Serif 4"/>
              </a:rPr>
              <a:t>PM</a:t>
            </a:r>
            <a:r>
              <a:rPr b="1" baseline="-25000" lang="en" sz="1800">
                <a:latin typeface="Source Serif 4"/>
                <a:ea typeface="Source Serif 4"/>
                <a:cs typeface="Source Serif 4"/>
                <a:sym typeface="Source Serif 4"/>
              </a:rPr>
              <a:t>1</a:t>
            </a:r>
            <a:r>
              <a:rPr b="1" lang="en" sz="1800">
                <a:latin typeface="Source Serif 4"/>
                <a:ea typeface="Source Serif 4"/>
                <a:cs typeface="Source Serif 4"/>
                <a:sym typeface="Source Serif 4"/>
              </a:rPr>
              <a:t> and PM</a:t>
            </a:r>
            <a:r>
              <a:rPr b="1" baseline="-25000" lang="en" sz="1800">
                <a:latin typeface="Source Serif 4"/>
                <a:ea typeface="Source Serif 4"/>
                <a:cs typeface="Source Serif 4"/>
                <a:sym typeface="Source Serif 4"/>
              </a:rPr>
              <a:t>2.5</a:t>
            </a:r>
            <a:r>
              <a:rPr b="1" lang="en" sz="1800">
                <a:latin typeface="Source Serif 4"/>
                <a:ea typeface="Source Serif 4"/>
                <a:cs typeface="Source Serif 4"/>
                <a:sym typeface="Source Serif 4"/>
              </a:rPr>
              <a:t> originate from different sources than PM</a:t>
            </a:r>
            <a:r>
              <a:rPr b="1" baseline="-25000" lang="en" sz="1800">
                <a:latin typeface="Source Serif 4"/>
                <a:ea typeface="Source Serif 4"/>
                <a:cs typeface="Source Serif 4"/>
                <a:sym typeface="Source Serif 4"/>
              </a:rPr>
              <a:t>10</a:t>
            </a:r>
            <a:endParaRPr baseline="-25000" sz="1800">
              <a:solidFill>
                <a:srgbClr val="999999"/>
              </a:solidFill>
              <a:latin typeface="Source Serif 4"/>
              <a:ea typeface="Source Serif 4"/>
              <a:cs typeface="Source Serif 4"/>
              <a:sym typeface="Source Serif 4"/>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4" name="Shape 244"/>
        <p:cNvGrpSpPr/>
        <p:nvPr/>
      </p:nvGrpSpPr>
      <p:grpSpPr>
        <a:xfrm>
          <a:off x="0" y="0"/>
          <a:ext cx="0" cy="0"/>
          <a:chOff x="0" y="0"/>
          <a:chExt cx="0" cy="0"/>
        </a:xfrm>
      </p:grpSpPr>
      <p:sp>
        <p:nvSpPr>
          <p:cNvPr id="245" name="Google Shape;245;p34"/>
          <p:cNvSpPr txBox="1"/>
          <p:nvPr>
            <p:ph type="title"/>
          </p:nvPr>
        </p:nvSpPr>
        <p:spPr>
          <a:xfrm>
            <a:off x="311700" y="445025"/>
            <a:ext cx="4636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latin typeface="Source Serif 4"/>
                <a:ea typeface="Source Serif 4"/>
                <a:cs typeface="Source Serif 4"/>
                <a:sym typeface="Source Serif 4"/>
              </a:rPr>
              <a:t>A typical day for PM1 and PM2.5</a:t>
            </a:r>
            <a:endParaRPr/>
          </a:p>
        </p:txBody>
      </p:sp>
      <p:pic>
        <p:nvPicPr>
          <p:cNvPr id="246" name="Google Shape;246;p34"/>
          <p:cNvPicPr preferRelativeResize="0"/>
          <p:nvPr/>
        </p:nvPicPr>
        <p:blipFill>
          <a:blip r:embed="rId3">
            <a:alphaModFix/>
          </a:blip>
          <a:stretch>
            <a:fillRect/>
          </a:stretch>
        </p:blipFill>
        <p:spPr>
          <a:xfrm>
            <a:off x="4948093" y="0"/>
            <a:ext cx="4168859" cy="2571693"/>
          </a:xfrm>
          <a:prstGeom prst="rect">
            <a:avLst/>
          </a:prstGeom>
          <a:noFill/>
          <a:ln>
            <a:noFill/>
          </a:ln>
        </p:spPr>
      </p:pic>
      <p:pic>
        <p:nvPicPr>
          <p:cNvPr id="247" name="Google Shape;247;p34"/>
          <p:cNvPicPr preferRelativeResize="0"/>
          <p:nvPr/>
        </p:nvPicPr>
        <p:blipFill>
          <a:blip r:embed="rId4">
            <a:alphaModFix/>
          </a:blip>
          <a:stretch>
            <a:fillRect/>
          </a:stretch>
        </p:blipFill>
        <p:spPr>
          <a:xfrm>
            <a:off x="5029236" y="2571797"/>
            <a:ext cx="4168865" cy="2571703"/>
          </a:xfrm>
          <a:prstGeom prst="rect">
            <a:avLst/>
          </a:prstGeom>
          <a:noFill/>
          <a:ln>
            <a:noFill/>
          </a:ln>
        </p:spPr>
      </p:pic>
      <p:sp>
        <p:nvSpPr>
          <p:cNvPr id="248" name="Google Shape;248;p34"/>
          <p:cNvSpPr txBox="1"/>
          <p:nvPr/>
        </p:nvSpPr>
        <p:spPr>
          <a:xfrm>
            <a:off x="461375" y="1406000"/>
            <a:ext cx="3954600" cy="37866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Font typeface="Source Serif 4"/>
              <a:buChar char="-"/>
            </a:pPr>
            <a:r>
              <a:rPr lang="en" sz="1800">
                <a:solidFill>
                  <a:schemeClr val="dk2"/>
                </a:solidFill>
                <a:latin typeface="Source Serif 4"/>
                <a:ea typeface="Source Serif 4"/>
                <a:cs typeface="Source Serif 4"/>
                <a:sym typeface="Source Serif 4"/>
              </a:rPr>
              <a:t>These graphs are normalized (instead of actual numbers, they show a scale from 0, the lowest value, and 1, the highest value)</a:t>
            </a:r>
            <a:endParaRPr sz="1800">
              <a:solidFill>
                <a:schemeClr val="dk2"/>
              </a:solidFill>
              <a:latin typeface="Source Serif 4"/>
              <a:ea typeface="Source Serif 4"/>
              <a:cs typeface="Source Serif 4"/>
              <a:sym typeface="Source Serif 4"/>
            </a:endParaRPr>
          </a:p>
          <a:p>
            <a:pPr indent="-342900" lvl="0" marL="457200" rtl="0" algn="l">
              <a:spcBef>
                <a:spcPts val="0"/>
              </a:spcBef>
              <a:spcAft>
                <a:spcPts val="0"/>
              </a:spcAft>
              <a:buClr>
                <a:schemeClr val="dk2"/>
              </a:buClr>
              <a:buSzPts val="1800"/>
              <a:buFont typeface="Source Serif 4"/>
              <a:buChar char="-"/>
            </a:pPr>
            <a:r>
              <a:rPr lang="en" sz="1800">
                <a:solidFill>
                  <a:schemeClr val="dk2"/>
                </a:solidFill>
                <a:latin typeface="Source Serif 4"/>
                <a:ea typeface="Source Serif 4"/>
                <a:cs typeface="Source Serif 4"/>
                <a:sym typeface="Source Serif 4"/>
              </a:rPr>
              <a:t>They are normalized to show the peaks and valleys and their movements throughout the day</a:t>
            </a:r>
            <a:endParaRPr sz="1800">
              <a:solidFill>
                <a:schemeClr val="dk2"/>
              </a:solidFill>
              <a:latin typeface="Source Serif 4"/>
              <a:ea typeface="Source Serif 4"/>
              <a:cs typeface="Source Serif 4"/>
              <a:sym typeface="Source Serif 4"/>
            </a:endParaRPr>
          </a:p>
          <a:p>
            <a:pPr indent="-342900" lvl="0" marL="457200" rtl="0" algn="l">
              <a:spcBef>
                <a:spcPts val="0"/>
              </a:spcBef>
              <a:spcAft>
                <a:spcPts val="0"/>
              </a:spcAft>
              <a:buClr>
                <a:schemeClr val="dk2"/>
              </a:buClr>
              <a:buSzPts val="1800"/>
              <a:buFont typeface="Source Serif 4"/>
              <a:buChar char="-"/>
            </a:pPr>
            <a:r>
              <a:rPr lang="en" sz="1800">
                <a:solidFill>
                  <a:schemeClr val="dk2"/>
                </a:solidFill>
                <a:latin typeface="Source Serif 4"/>
                <a:ea typeface="Source Serif 4"/>
                <a:cs typeface="Source Serif 4"/>
                <a:sym typeface="Source Serif 4"/>
              </a:rPr>
              <a:t>PM1 and PM2.5 have a very similar shape compared to PM10 (which is on the next slide)</a:t>
            </a:r>
            <a:endParaRPr sz="1800">
              <a:solidFill>
                <a:schemeClr val="dk2"/>
              </a:solidFill>
              <a:latin typeface="Source Serif 4"/>
              <a:ea typeface="Source Serif 4"/>
              <a:cs typeface="Source Serif 4"/>
              <a:sym typeface="Source Serif 4"/>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2" name="Shape 252"/>
        <p:cNvGrpSpPr/>
        <p:nvPr/>
      </p:nvGrpSpPr>
      <p:grpSpPr>
        <a:xfrm>
          <a:off x="0" y="0"/>
          <a:ext cx="0" cy="0"/>
          <a:chOff x="0" y="0"/>
          <a:chExt cx="0" cy="0"/>
        </a:xfrm>
      </p:grpSpPr>
      <p:sp>
        <p:nvSpPr>
          <p:cNvPr id="253" name="Google Shape;253;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Source Serif 4"/>
                <a:ea typeface="Source Serif 4"/>
                <a:cs typeface="Source Serif 4"/>
                <a:sym typeface="Source Serif 4"/>
              </a:rPr>
              <a:t>A typical day for PM10</a:t>
            </a:r>
            <a:endParaRPr/>
          </a:p>
        </p:txBody>
      </p:sp>
      <p:sp>
        <p:nvSpPr>
          <p:cNvPr id="254" name="Google Shape;254;p35"/>
          <p:cNvSpPr txBox="1"/>
          <p:nvPr>
            <p:ph idx="1" type="body"/>
          </p:nvPr>
        </p:nvSpPr>
        <p:spPr>
          <a:xfrm>
            <a:off x="311700" y="1152475"/>
            <a:ext cx="2513100" cy="9207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SzPts val="1800"/>
              <a:buChar char="-"/>
            </a:pPr>
            <a:r>
              <a:rPr lang="en" sz="1400">
                <a:latin typeface="Source Serif 4"/>
                <a:ea typeface="Source Serif 4"/>
                <a:cs typeface="Source Serif 4"/>
                <a:sym typeface="Source Serif 4"/>
              </a:rPr>
              <a:t>PM10 has a sharper spike in the morning</a:t>
            </a:r>
            <a:endParaRPr sz="1400">
              <a:latin typeface="Source Serif 4"/>
              <a:ea typeface="Source Serif 4"/>
              <a:cs typeface="Source Serif 4"/>
              <a:sym typeface="Source Serif 4"/>
            </a:endParaRPr>
          </a:p>
        </p:txBody>
      </p:sp>
      <p:pic>
        <p:nvPicPr>
          <p:cNvPr id="255" name="Google Shape;255;p35"/>
          <p:cNvPicPr preferRelativeResize="0"/>
          <p:nvPr/>
        </p:nvPicPr>
        <p:blipFill>
          <a:blip r:embed="rId3">
            <a:alphaModFix/>
          </a:blip>
          <a:stretch>
            <a:fillRect/>
          </a:stretch>
        </p:blipFill>
        <p:spPr>
          <a:xfrm>
            <a:off x="2674345" y="1152475"/>
            <a:ext cx="6469654" cy="3991025"/>
          </a:xfrm>
          <a:prstGeom prst="rect">
            <a:avLst/>
          </a:prstGeom>
          <a:noFill/>
          <a:ln>
            <a:noFill/>
          </a:ln>
        </p:spPr>
      </p:pic>
      <p:sp>
        <p:nvSpPr>
          <p:cNvPr id="256" name="Google Shape;256;p35"/>
          <p:cNvSpPr txBox="1"/>
          <p:nvPr/>
        </p:nvSpPr>
        <p:spPr>
          <a:xfrm>
            <a:off x="311700" y="3502600"/>
            <a:ext cx="26100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Source Serif 4"/>
              <a:buChar char="-"/>
            </a:pPr>
            <a:r>
              <a:rPr lang="en">
                <a:solidFill>
                  <a:schemeClr val="dk2"/>
                </a:solidFill>
                <a:latin typeface="Source Serif 4"/>
                <a:ea typeface="Source Serif 4"/>
                <a:cs typeface="Source Serif 4"/>
                <a:sym typeface="Source Serif 4"/>
              </a:rPr>
              <a:t>The magnitude also persist throughout the rest of the day</a:t>
            </a:r>
            <a:endParaRPr>
              <a:solidFill>
                <a:schemeClr val="dk2"/>
              </a:solidFill>
              <a:latin typeface="Source Serif 4"/>
              <a:ea typeface="Source Serif 4"/>
              <a:cs typeface="Source Serif 4"/>
              <a:sym typeface="Source Serif 4"/>
            </a:endParaRPr>
          </a:p>
        </p:txBody>
      </p:sp>
      <p:sp>
        <p:nvSpPr>
          <p:cNvPr id="257" name="Google Shape;257;p35"/>
          <p:cNvSpPr txBox="1"/>
          <p:nvPr/>
        </p:nvSpPr>
        <p:spPr>
          <a:xfrm>
            <a:off x="0" y="2207925"/>
            <a:ext cx="2674500" cy="801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Source Serif 4"/>
              <a:buChar char="-"/>
            </a:pPr>
            <a:r>
              <a:rPr lang="en">
                <a:solidFill>
                  <a:schemeClr val="dk2"/>
                </a:solidFill>
                <a:latin typeface="Source Serif 4"/>
                <a:ea typeface="Source Serif 4"/>
                <a:cs typeface="Source Serif 4"/>
                <a:sym typeface="Source Serif 4"/>
              </a:rPr>
              <a:t>There is also a small spike that is not found in the other graphs at 3 am</a:t>
            </a:r>
            <a:endParaRPr>
              <a:solidFill>
                <a:schemeClr val="dk2"/>
              </a:solidFill>
              <a:latin typeface="Source Serif 4"/>
              <a:ea typeface="Source Serif 4"/>
              <a:cs typeface="Source Serif 4"/>
              <a:sym typeface="Source Serif 4"/>
            </a:endParaRPr>
          </a:p>
          <a:p>
            <a:pPr indent="0" lvl="0" marL="0" rtl="0" algn="l">
              <a:spcBef>
                <a:spcPts val="0"/>
              </a:spcBef>
              <a:spcAft>
                <a:spcPts val="0"/>
              </a:spcAft>
              <a:buNone/>
            </a:pPr>
            <a:r>
              <a:t/>
            </a:r>
            <a:endParaRPr sz="1800">
              <a:solidFill>
                <a:schemeClr val="dk2"/>
              </a:solidFill>
            </a:endParaRPr>
          </a:p>
        </p:txBody>
      </p:sp>
      <p:cxnSp>
        <p:nvCxnSpPr>
          <p:cNvPr id="258" name="Google Shape;258;p35"/>
          <p:cNvCxnSpPr/>
          <p:nvPr/>
        </p:nvCxnSpPr>
        <p:spPr>
          <a:xfrm>
            <a:off x="2726250" y="1489775"/>
            <a:ext cx="2160600" cy="1618500"/>
          </a:xfrm>
          <a:prstGeom prst="straightConnector1">
            <a:avLst/>
          </a:prstGeom>
          <a:noFill/>
          <a:ln cap="flat" cmpd="sng" w="9525">
            <a:solidFill>
              <a:schemeClr val="dk2"/>
            </a:solidFill>
            <a:prstDash val="solid"/>
            <a:round/>
            <a:headEnd len="med" w="med" type="none"/>
            <a:tailEnd len="med" w="med" type="triangle"/>
          </a:ln>
        </p:spPr>
      </p:cxnSp>
      <p:cxnSp>
        <p:nvCxnSpPr>
          <p:cNvPr id="259" name="Google Shape;259;p35"/>
          <p:cNvCxnSpPr/>
          <p:nvPr/>
        </p:nvCxnSpPr>
        <p:spPr>
          <a:xfrm>
            <a:off x="2526425" y="2760700"/>
            <a:ext cx="1432200" cy="889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6"/>
          <p:cNvSpPr txBox="1"/>
          <p:nvPr>
            <p:ph type="title"/>
          </p:nvPr>
        </p:nvSpPr>
        <p:spPr>
          <a:xfrm>
            <a:off x="311700" y="445025"/>
            <a:ext cx="4636500" cy="960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latin typeface="Source Serif 4"/>
                <a:ea typeface="Source Serif 4"/>
                <a:cs typeface="Source Serif 4"/>
                <a:sym typeface="Source Serif 4"/>
              </a:rPr>
              <a:t>What does a</a:t>
            </a:r>
            <a:r>
              <a:rPr b="1" lang="en">
                <a:latin typeface="Source Serif 4"/>
                <a:ea typeface="Source Serif 4"/>
                <a:cs typeface="Source Serif 4"/>
                <a:sym typeface="Source Serif 4"/>
              </a:rPr>
              <a:t> typical day look like for each PM size?</a:t>
            </a:r>
            <a:endParaRPr/>
          </a:p>
        </p:txBody>
      </p:sp>
      <p:pic>
        <p:nvPicPr>
          <p:cNvPr id="265" name="Google Shape;265;p36"/>
          <p:cNvPicPr preferRelativeResize="0"/>
          <p:nvPr/>
        </p:nvPicPr>
        <p:blipFill rotWithShape="1">
          <a:blip r:embed="rId3">
            <a:alphaModFix/>
          </a:blip>
          <a:srcRect b="8677" l="0" r="0" t="10748"/>
          <a:stretch/>
        </p:blipFill>
        <p:spPr>
          <a:xfrm>
            <a:off x="5189400" y="0"/>
            <a:ext cx="3954601" cy="1836959"/>
          </a:xfrm>
          <a:prstGeom prst="rect">
            <a:avLst/>
          </a:prstGeom>
          <a:noFill/>
          <a:ln>
            <a:noFill/>
          </a:ln>
        </p:spPr>
      </p:pic>
      <p:pic>
        <p:nvPicPr>
          <p:cNvPr id="266" name="Google Shape;266;p36"/>
          <p:cNvPicPr preferRelativeResize="0"/>
          <p:nvPr/>
        </p:nvPicPr>
        <p:blipFill rotWithShape="1">
          <a:blip r:embed="rId4">
            <a:alphaModFix/>
          </a:blip>
          <a:srcRect b="9403" l="0" r="0" t="13774"/>
          <a:stretch/>
        </p:blipFill>
        <p:spPr>
          <a:xfrm>
            <a:off x="5189400" y="1675377"/>
            <a:ext cx="3954601" cy="1751414"/>
          </a:xfrm>
          <a:prstGeom prst="rect">
            <a:avLst/>
          </a:prstGeom>
          <a:noFill/>
          <a:ln>
            <a:noFill/>
          </a:ln>
        </p:spPr>
      </p:pic>
      <p:sp>
        <p:nvSpPr>
          <p:cNvPr id="267" name="Google Shape;267;p36"/>
          <p:cNvSpPr txBox="1"/>
          <p:nvPr/>
        </p:nvSpPr>
        <p:spPr>
          <a:xfrm>
            <a:off x="412050" y="1405925"/>
            <a:ext cx="3954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chemeClr val="dk2"/>
                </a:solidFill>
                <a:latin typeface="Source Serif 4"/>
                <a:ea typeface="Source Serif 4"/>
                <a:cs typeface="Source Serif 4"/>
                <a:sym typeface="Source Serif 4"/>
              </a:rPr>
              <a:t>PM</a:t>
            </a:r>
            <a:r>
              <a:rPr baseline="-25000" i="1" lang="en" sz="1800">
                <a:solidFill>
                  <a:schemeClr val="dk2"/>
                </a:solidFill>
                <a:latin typeface="Source Serif 4"/>
                <a:ea typeface="Source Serif 4"/>
                <a:cs typeface="Source Serif 4"/>
                <a:sym typeface="Source Serif 4"/>
              </a:rPr>
              <a:t>1</a:t>
            </a:r>
            <a:r>
              <a:rPr i="1" lang="en" sz="1800">
                <a:solidFill>
                  <a:schemeClr val="dk2"/>
                </a:solidFill>
                <a:latin typeface="Source Serif 4"/>
                <a:ea typeface="Source Serif 4"/>
                <a:cs typeface="Source Serif 4"/>
                <a:sym typeface="Source Serif 4"/>
              </a:rPr>
              <a:t> and PM</a:t>
            </a:r>
            <a:r>
              <a:rPr baseline="-25000" i="1" lang="en" sz="1800">
                <a:solidFill>
                  <a:schemeClr val="dk2"/>
                </a:solidFill>
                <a:latin typeface="Source Serif 4"/>
                <a:ea typeface="Source Serif 4"/>
                <a:cs typeface="Source Serif 4"/>
                <a:sym typeface="Source Serif 4"/>
              </a:rPr>
              <a:t>2.5</a:t>
            </a:r>
            <a:r>
              <a:rPr i="1" lang="en" sz="1800">
                <a:solidFill>
                  <a:schemeClr val="dk2"/>
                </a:solidFill>
                <a:latin typeface="Source Serif 4"/>
                <a:ea typeface="Source Serif 4"/>
                <a:cs typeface="Source Serif 4"/>
                <a:sym typeface="Source Serif 4"/>
              </a:rPr>
              <a:t> have a very similar shape, unlike PM</a:t>
            </a:r>
            <a:r>
              <a:rPr baseline="-25000" i="1" lang="en" sz="1800">
                <a:solidFill>
                  <a:schemeClr val="dk2"/>
                </a:solidFill>
                <a:latin typeface="Source Serif 4"/>
                <a:ea typeface="Source Serif 4"/>
                <a:cs typeface="Source Serif 4"/>
                <a:sym typeface="Source Serif 4"/>
              </a:rPr>
              <a:t>10</a:t>
            </a:r>
            <a:r>
              <a:rPr i="1" lang="en" sz="1800">
                <a:solidFill>
                  <a:schemeClr val="dk2"/>
                </a:solidFill>
                <a:latin typeface="Source Serif 4"/>
                <a:ea typeface="Source Serif 4"/>
                <a:cs typeface="Source Serif 4"/>
                <a:sym typeface="Source Serif 4"/>
              </a:rPr>
              <a:t> </a:t>
            </a:r>
            <a:endParaRPr i="1" sz="1800">
              <a:solidFill>
                <a:schemeClr val="dk2"/>
              </a:solidFill>
              <a:latin typeface="Source Serif 4"/>
              <a:ea typeface="Source Serif 4"/>
              <a:cs typeface="Source Serif 4"/>
              <a:sym typeface="Source Serif 4"/>
            </a:endParaRPr>
          </a:p>
        </p:txBody>
      </p:sp>
      <p:pic>
        <p:nvPicPr>
          <p:cNvPr id="268" name="Google Shape;268;p36"/>
          <p:cNvPicPr preferRelativeResize="0"/>
          <p:nvPr/>
        </p:nvPicPr>
        <p:blipFill rotWithShape="1">
          <a:blip r:embed="rId5">
            <a:alphaModFix/>
          </a:blip>
          <a:srcRect b="4209" l="0" r="0" t="13581"/>
          <a:stretch/>
        </p:blipFill>
        <p:spPr>
          <a:xfrm>
            <a:off x="5189400" y="3269341"/>
            <a:ext cx="3954601" cy="1874159"/>
          </a:xfrm>
          <a:prstGeom prst="rect">
            <a:avLst/>
          </a:prstGeom>
          <a:noFill/>
          <a:ln>
            <a:noFill/>
          </a:ln>
        </p:spPr>
      </p:pic>
      <p:sp>
        <p:nvSpPr>
          <p:cNvPr id="269" name="Google Shape;269;p36"/>
          <p:cNvSpPr txBox="1"/>
          <p:nvPr/>
        </p:nvSpPr>
        <p:spPr>
          <a:xfrm>
            <a:off x="4790125" y="632125"/>
            <a:ext cx="676500" cy="5727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2"/>
                </a:solidFill>
              </a:rPr>
              <a:t>PM</a:t>
            </a:r>
            <a:r>
              <a:rPr baseline="-25000" lang="en" sz="1600">
                <a:solidFill>
                  <a:schemeClr val="dk2"/>
                </a:solidFill>
              </a:rPr>
              <a:t>1</a:t>
            </a:r>
            <a:endParaRPr baseline="-25000" sz="1600">
              <a:solidFill>
                <a:schemeClr val="dk2"/>
              </a:solidFill>
            </a:endParaRPr>
          </a:p>
        </p:txBody>
      </p:sp>
      <p:sp>
        <p:nvSpPr>
          <p:cNvPr id="270" name="Google Shape;270;p36"/>
          <p:cNvSpPr txBox="1"/>
          <p:nvPr/>
        </p:nvSpPr>
        <p:spPr>
          <a:xfrm>
            <a:off x="4790125" y="2178325"/>
            <a:ext cx="676500" cy="5727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2"/>
                </a:solidFill>
              </a:rPr>
              <a:t>PM</a:t>
            </a:r>
            <a:r>
              <a:rPr baseline="-25000" lang="en" sz="1600">
                <a:solidFill>
                  <a:schemeClr val="dk2"/>
                </a:solidFill>
              </a:rPr>
              <a:t>2.5</a:t>
            </a:r>
            <a:endParaRPr baseline="-25000" sz="1600">
              <a:solidFill>
                <a:schemeClr val="dk2"/>
              </a:solidFill>
            </a:endParaRPr>
          </a:p>
        </p:txBody>
      </p:sp>
      <p:sp>
        <p:nvSpPr>
          <p:cNvPr id="271" name="Google Shape;271;p36"/>
          <p:cNvSpPr txBox="1"/>
          <p:nvPr/>
        </p:nvSpPr>
        <p:spPr>
          <a:xfrm>
            <a:off x="4790125" y="3724525"/>
            <a:ext cx="676500" cy="5727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2"/>
                </a:solidFill>
              </a:rPr>
              <a:t>PM</a:t>
            </a:r>
            <a:r>
              <a:rPr baseline="-25000" lang="en" sz="1600">
                <a:solidFill>
                  <a:schemeClr val="dk2"/>
                </a:solidFill>
              </a:rPr>
              <a:t>10</a:t>
            </a:r>
            <a:endParaRPr baseline="-25000" sz="16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7"/>
          <p:cNvSpPr txBox="1"/>
          <p:nvPr>
            <p:ph type="title"/>
          </p:nvPr>
        </p:nvSpPr>
        <p:spPr>
          <a:xfrm>
            <a:off x="311700" y="445025"/>
            <a:ext cx="4636500" cy="960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latin typeface="Source Serif 4"/>
                <a:ea typeface="Source Serif 4"/>
                <a:cs typeface="Source Serif 4"/>
                <a:sym typeface="Source Serif 4"/>
              </a:rPr>
              <a:t>What does a typical day look like for each PM size?</a:t>
            </a:r>
            <a:endParaRPr/>
          </a:p>
        </p:txBody>
      </p:sp>
      <p:pic>
        <p:nvPicPr>
          <p:cNvPr id="277" name="Google Shape;277;p37"/>
          <p:cNvPicPr preferRelativeResize="0"/>
          <p:nvPr/>
        </p:nvPicPr>
        <p:blipFill rotWithShape="1">
          <a:blip r:embed="rId3">
            <a:alphaModFix/>
          </a:blip>
          <a:srcRect b="8677" l="0" r="0" t="10748"/>
          <a:stretch/>
        </p:blipFill>
        <p:spPr>
          <a:xfrm>
            <a:off x="5189400" y="0"/>
            <a:ext cx="3954601" cy="1836959"/>
          </a:xfrm>
          <a:prstGeom prst="rect">
            <a:avLst/>
          </a:prstGeom>
          <a:noFill/>
          <a:ln>
            <a:noFill/>
          </a:ln>
        </p:spPr>
      </p:pic>
      <p:pic>
        <p:nvPicPr>
          <p:cNvPr id="278" name="Google Shape;278;p37"/>
          <p:cNvPicPr preferRelativeResize="0"/>
          <p:nvPr/>
        </p:nvPicPr>
        <p:blipFill rotWithShape="1">
          <a:blip r:embed="rId4">
            <a:alphaModFix/>
          </a:blip>
          <a:srcRect b="9403" l="0" r="0" t="13774"/>
          <a:stretch/>
        </p:blipFill>
        <p:spPr>
          <a:xfrm>
            <a:off x="5189400" y="1675377"/>
            <a:ext cx="3954601" cy="1751414"/>
          </a:xfrm>
          <a:prstGeom prst="rect">
            <a:avLst/>
          </a:prstGeom>
          <a:noFill/>
          <a:ln>
            <a:noFill/>
          </a:ln>
        </p:spPr>
      </p:pic>
      <p:sp>
        <p:nvSpPr>
          <p:cNvPr id="279" name="Google Shape;279;p37"/>
          <p:cNvSpPr txBox="1"/>
          <p:nvPr/>
        </p:nvSpPr>
        <p:spPr>
          <a:xfrm>
            <a:off x="412050" y="1405925"/>
            <a:ext cx="3954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chemeClr val="dk2"/>
                </a:solidFill>
                <a:latin typeface="Source Serif 4"/>
                <a:ea typeface="Source Serif 4"/>
                <a:cs typeface="Source Serif 4"/>
                <a:sym typeface="Source Serif 4"/>
              </a:rPr>
              <a:t>PM</a:t>
            </a:r>
            <a:r>
              <a:rPr baseline="-25000" i="1" lang="en" sz="1800">
                <a:solidFill>
                  <a:schemeClr val="dk2"/>
                </a:solidFill>
                <a:latin typeface="Source Serif 4"/>
                <a:ea typeface="Source Serif 4"/>
                <a:cs typeface="Source Serif 4"/>
                <a:sym typeface="Source Serif 4"/>
              </a:rPr>
              <a:t>1</a:t>
            </a:r>
            <a:r>
              <a:rPr i="1" lang="en" sz="1800">
                <a:solidFill>
                  <a:schemeClr val="dk2"/>
                </a:solidFill>
                <a:latin typeface="Source Serif 4"/>
                <a:ea typeface="Source Serif 4"/>
                <a:cs typeface="Source Serif 4"/>
                <a:sym typeface="Source Serif 4"/>
              </a:rPr>
              <a:t> and PM</a:t>
            </a:r>
            <a:r>
              <a:rPr baseline="-25000" i="1" lang="en" sz="1800">
                <a:solidFill>
                  <a:schemeClr val="dk2"/>
                </a:solidFill>
                <a:latin typeface="Source Serif 4"/>
                <a:ea typeface="Source Serif 4"/>
                <a:cs typeface="Source Serif 4"/>
                <a:sym typeface="Source Serif 4"/>
              </a:rPr>
              <a:t>2.5</a:t>
            </a:r>
            <a:r>
              <a:rPr i="1" lang="en" sz="1800">
                <a:solidFill>
                  <a:schemeClr val="dk2"/>
                </a:solidFill>
                <a:latin typeface="Source Serif 4"/>
                <a:ea typeface="Source Serif 4"/>
                <a:cs typeface="Source Serif 4"/>
                <a:sym typeface="Source Serif 4"/>
              </a:rPr>
              <a:t> have a very similar shape, unlike PM</a:t>
            </a:r>
            <a:r>
              <a:rPr baseline="-25000" i="1" lang="en" sz="1800">
                <a:solidFill>
                  <a:schemeClr val="dk2"/>
                </a:solidFill>
                <a:latin typeface="Source Serif 4"/>
                <a:ea typeface="Source Serif 4"/>
                <a:cs typeface="Source Serif 4"/>
                <a:sym typeface="Source Serif 4"/>
              </a:rPr>
              <a:t>10</a:t>
            </a:r>
            <a:r>
              <a:rPr i="1" lang="en" sz="1800">
                <a:solidFill>
                  <a:schemeClr val="dk2"/>
                </a:solidFill>
                <a:latin typeface="Source Serif 4"/>
                <a:ea typeface="Source Serif 4"/>
                <a:cs typeface="Source Serif 4"/>
                <a:sym typeface="Source Serif 4"/>
              </a:rPr>
              <a:t> </a:t>
            </a:r>
            <a:endParaRPr i="1" sz="1800">
              <a:solidFill>
                <a:schemeClr val="dk2"/>
              </a:solidFill>
              <a:latin typeface="Source Serif 4"/>
              <a:ea typeface="Source Serif 4"/>
              <a:cs typeface="Source Serif 4"/>
              <a:sym typeface="Source Serif 4"/>
            </a:endParaRPr>
          </a:p>
        </p:txBody>
      </p:sp>
      <p:pic>
        <p:nvPicPr>
          <p:cNvPr id="280" name="Google Shape;280;p37"/>
          <p:cNvPicPr preferRelativeResize="0"/>
          <p:nvPr/>
        </p:nvPicPr>
        <p:blipFill rotWithShape="1">
          <a:blip r:embed="rId5">
            <a:alphaModFix/>
          </a:blip>
          <a:srcRect b="4209" l="0" r="0" t="13581"/>
          <a:stretch/>
        </p:blipFill>
        <p:spPr>
          <a:xfrm>
            <a:off x="5189400" y="3269341"/>
            <a:ext cx="3954601" cy="1874159"/>
          </a:xfrm>
          <a:prstGeom prst="rect">
            <a:avLst/>
          </a:prstGeom>
          <a:noFill/>
          <a:ln>
            <a:noFill/>
          </a:ln>
        </p:spPr>
      </p:pic>
      <p:sp>
        <p:nvSpPr>
          <p:cNvPr id="281" name="Google Shape;281;p37"/>
          <p:cNvSpPr txBox="1"/>
          <p:nvPr/>
        </p:nvSpPr>
        <p:spPr>
          <a:xfrm>
            <a:off x="4790125" y="632125"/>
            <a:ext cx="676500" cy="5727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2"/>
                </a:solidFill>
              </a:rPr>
              <a:t>PM</a:t>
            </a:r>
            <a:r>
              <a:rPr baseline="-25000" lang="en" sz="1600">
                <a:solidFill>
                  <a:schemeClr val="dk2"/>
                </a:solidFill>
              </a:rPr>
              <a:t>1</a:t>
            </a:r>
            <a:endParaRPr baseline="-25000" sz="1600">
              <a:solidFill>
                <a:schemeClr val="dk2"/>
              </a:solidFill>
            </a:endParaRPr>
          </a:p>
        </p:txBody>
      </p:sp>
      <p:sp>
        <p:nvSpPr>
          <p:cNvPr id="282" name="Google Shape;282;p37"/>
          <p:cNvSpPr txBox="1"/>
          <p:nvPr/>
        </p:nvSpPr>
        <p:spPr>
          <a:xfrm>
            <a:off x="4790125" y="2178325"/>
            <a:ext cx="676500" cy="5727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2"/>
                </a:solidFill>
              </a:rPr>
              <a:t>PM</a:t>
            </a:r>
            <a:r>
              <a:rPr baseline="-25000" lang="en" sz="1600">
                <a:solidFill>
                  <a:schemeClr val="dk2"/>
                </a:solidFill>
              </a:rPr>
              <a:t>2.5</a:t>
            </a:r>
            <a:endParaRPr baseline="-25000" sz="1600">
              <a:solidFill>
                <a:schemeClr val="dk2"/>
              </a:solidFill>
            </a:endParaRPr>
          </a:p>
        </p:txBody>
      </p:sp>
      <p:sp>
        <p:nvSpPr>
          <p:cNvPr id="283" name="Google Shape;283;p37"/>
          <p:cNvSpPr txBox="1"/>
          <p:nvPr/>
        </p:nvSpPr>
        <p:spPr>
          <a:xfrm>
            <a:off x="4790125" y="3724525"/>
            <a:ext cx="676500" cy="5727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2"/>
                </a:solidFill>
              </a:rPr>
              <a:t>PM</a:t>
            </a:r>
            <a:r>
              <a:rPr baseline="-25000" lang="en" sz="1600">
                <a:solidFill>
                  <a:schemeClr val="dk2"/>
                </a:solidFill>
              </a:rPr>
              <a:t>10</a:t>
            </a:r>
            <a:endParaRPr baseline="-25000" sz="1600">
              <a:solidFill>
                <a:schemeClr val="dk2"/>
              </a:solidFill>
            </a:endParaRPr>
          </a:p>
        </p:txBody>
      </p:sp>
      <p:sp>
        <p:nvSpPr>
          <p:cNvPr id="284" name="Google Shape;284;p37"/>
          <p:cNvSpPr txBox="1"/>
          <p:nvPr/>
        </p:nvSpPr>
        <p:spPr>
          <a:xfrm>
            <a:off x="2767792" y="4469900"/>
            <a:ext cx="2421600" cy="4617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Spot the differences!</a:t>
            </a:r>
            <a:endParaRPr sz="1800">
              <a:solidFill>
                <a:schemeClr val="dk1"/>
              </a:solidFill>
            </a:endParaRPr>
          </a:p>
        </p:txBody>
      </p:sp>
      <p:cxnSp>
        <p:nvCxnSpPr>
          <p:cNvPr id="285" name="Google Shape;285;p37"/>
          <p:cNvCxnSpPr/>
          <p:nvPr/>
        </p:nvCxnSpPr>
        <p:spPr>
          <a:xfrm>
            <a:off x="4800600" y="3298250"/>
            <a:ext cx="4378800" cy="123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8"/>
          <p:cNvSpPr txBox="1"/>
          <p:nvPr>
            <p:ph type="title"/>
          </p:nvPr>
        </p:nvSpPr>
        <p:spPr>
          <a:xfrm>
            <a:off x="311700" y="445025"/>
            <a:ext cx="4636500" cy="960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latin typeface="Source Serif 4"/>
                <a:ea typeface="Source Serif 4"/>
                <a:cs typeface="Source Serif 4"/>
                <a:sym typeface="Source Serif 4"/>
              </a:rPr>
              <a:t>What does a typical day look like for each PM size?</a:t>
            </a:r>
            <a:endParaRPr/>
          </a:p>
        </p:txBody>
      </p:sp>
      <p:pic>
        <p:nvPicPr>
          <p:cNvPr id="291" name="Google Shape;291;p38"/>
          <p:cNvPicPr preferRelativeResize="0"/>
          <p:nvPr/>
        </p:nvPicPr>
        <p:blipFill rotWithShape="1">
          <a:blip r:embed="rId3">
            <a:alphaModFix/>
          </a:blip>
          <a:srcRect b="8677" l="0" r="0" t="10748"/>
          <a:stretch/>
        </p:blipFill>
        <p:spPr>
          <a:xfrm>
            <a:off x="5189400" y="0"/>
            <a:ext cx="3954601" cy="1836959"/>
          </a:xfrm>
          <a:prstGeom prst="rect">
            <a:avLst/>
          </a:prstGeom>
          <a:noFill/>
          <a:ln>
            <a:noFill/>
          </a:ln>
        </p:spPr>
      </p:pic>
      <p:pic>
        <p:nvPicPr>
          <p:cNvPr id="292" name="Google Shape;292;p38"/>
          <p:cNvPicPr preferRelativeResize="0"/>
          <p:nvPr/>
        </p:nvPicPr>
        <p:blipFill rotWithShape="1">
          <a:blip r:embed="rId4">
            <a:alphaModFix/>
          </a:blip>
          <a:srcRect b="9403" l="0" r="0" t="13774"/>
          <a:stretch/>
        </p:blipFill>
        <p:spPr>
          <a:xfrm>
            <a:off x="5189400" y="1675377"/>
            <a:ext cx="3954601" cy="1751414"/>
          </a:xfrm>
          <a:prstGeom prst="rect">
            <a:avLst/>
          </a:prstGeom>
          <a:noFill/>
          <a:ln>
            <a:noFill/>
          </a:ln>
        </p:spPr>
      </p:pic>
      <p:sp>
        <p:nvSpPr>
          <p:cNvPr id="293" name="Google Shape;293;p38"/>
          <p:cNvSpPr txBox="1"/>
          <p:nvPr/>
        </p:nvSpPr>
        <p:spPr>
          <a:xfrm>
            <a:off x="412050" y="1405925"/>
            <a:ext cx="3954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chemeClr val="dk2"/>
                </a:solidFill>
                <a:latin typeface="Source Serif 4"/>
                <a:ea typeface="Source Serif 4"/>
                <a:cs typeface="Source Serif 4"/>
                <a:sym typeface="Source Serif 4"/>
              </a:rPr>
              <a:t>PM</a:t>
            </a:r>
            <a:r>
              <a:rPr baseline="-25000" i="1" lang="en" sz="1800">
                <a:solidFill>
                  <a:schemeClr val="dk2"/>
                </a:solidFill>
                <a:latin typeface="Source Serif 4"/>
                <a:ea typeface="Source Serif 4"/>
                <a:cs typeface="Source Serif 4"/>
                <a:sym typeface="Source Serif 4"/>
              </a:rPr>
              <a:t>1</a:t>
            </a:r>
            <a:r>
              <a:rPr i="1" lang="en" sz="1800">
                <a:solidFill>
                  <a:schemeClr val="dk2"/>
                </a:solidFill>
                <a:latin typeface="Source Serif 4"/>
                <a:ea typeface="Source Serif 4"/>
                <a:cs typeface="Source Serif 4"/>
                <a:sym typeface="Source Serif 4"/>
              </a:rPr>
              <a:t> and PM</a:t>
            </a:r>
            <a:r>
              <a:rPr baseline="-25000" i="1" lang="en" sz="1800">
                <a:solidFill>
                  <a:schemeClr val="dk2"/>
                </a:solidFill>
                <a:latin typeface="Source Serif 4"/>
                <a:ea typeface="Source Serif 4"/>
                <a:cs typeface="Source Serif 4"/>
                <a:sym typeface="Source Serif 4"/>
              </a:rPr>
              <a:t>2.5</a:t>
            </a:r>
            <a:r>
              <a:rPr i="1" lang="en" sz="1800">
                <a:solidFill>
                  <a:schemeClr val="dk2"/>
                </a:solidFill>
                <a:latin typeface="Source Serif 4"/>
                <a:ea typeface="Source Serif 4"/>
                <a:cs typeface="Source Serif 4"/>
                <a:sym typeface="Source Serif 4"/>
              </a:rPr>
              <a:t> have a very similar shape, unlike PM</a:t>
            </a:r>
            <a:r>
              <a:rPr baseline="-25000" i="1" lang="en" sz="1800">
                <a:solidFill>
                  <a:schemeClr val="dk2"/>
                </a:solidFill>
                <a:latin typeface="Source Serif 4"/>
                <a:ea typeface="Source Serif 4"/>
                <a:cs typeface="Source Serif 4"/>
                <a:sym typeface="Source Serif 4"/>
              </a:rPr>
              <a:t>10</a:t>
            </a:r>
            <a:r>
              <a:rPr i="1" lang="en" sz="1800">
                <a:solidFill>
                  <a:schemeClr val="dk2"/>
                </a:solidFill>
                <a:latin typeface="Source Serif 4"/>
                <a:ea typeface="Source Serif 4"/>
                <a:cs typeface="Source Serif 4"/>
                <a:sym typeface="Source Serif 4"/>
              </a:rPr>
              <a:t> </a:t>
            </a:r>
            <a:endParaRPr i="1" sz="1800">
              <a:solidFill>
                <a:schemeClr val="dk2"/>
              </a:solidFill>
              <a:latin typeface="Source Serif 4"/>
              <a:ea typeface="Source Serif 4"/>
              <a:cs typeface="Source Serif 4"/>
              <a:sym typeface="Source Serif 4"/>
            </a:endParaRPr>
          </a:p>
        </p:txBody>
      </p:sp>
      <p:pic>
        <p:nvPicPr>
          <p:cNvPr id="294" name="Google Shape;294;p38"/>
          <p:cNvPicPr preferRelativeResize="0"/>
          <p:nvPr/>
        </p:nvPicPr>
        <p:blipFill rotWithShape="1">
          <a:blip r:embed="rId5">
            <a:alphaModFix/>
          </a:blip>
          <a:srcRect b="4209" l="0" r="0" t="13581"/>
          <a:stretch/>
        </p:blipFill>
        <p:spPr>
          <a:xfrm>
            <a:off x="5189400" y="3269341"/>
            <a:ext cx="3954601" cy="1874159"/>
          </a:xfrm>
          <a:prstGeom prst="rect">
            <a:avLst/>
          </a:prstGeom>
          <a:noFill/>
          <a:ln>
            <a:noFill/>
          </a:ln>
        </p:spPr>
      </p:pic>
      <p:sp>
        <p:nvSpPr>
          <p:cNvPr id="295" name="Google Shape;295;p38"/>
          <p:cNvSpPr txBox="1"/>
          <p:nvPr/>
        </p:nvSpPr>
        <p:spPr>
          <a:xfrm>
            <a:off x="4790125" y="632125"/>
            <a:ext cx="676500" cy="5727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2"/>
                </a:solidFill>
              </a:rPr>
              <a:t>PM</a:t>
            </a:r>
            <a:r>
              <a:rPr baseline="-25000" lang="en" sz="1600">
                <a:solidFill>
                  <a:schemeClr val="dk2"/>
                </a:solidFill>
              </a:rPr>
              <a:t>1</a:t>
            </a:r>
            <a:endParaRPr baseline="-25000" sz="1600">
              <a:solidFill>
                <a:schemeClr val="dk2"/>
              </a:solidFill>
            </a:endParaRPr>
          </a:p>
        </p:txBody>
      </p:sp>
      <p:sp>
        <p:nvSpPr>
          <p:cNvPr id="296" name="Google Shape;296;p38"/>
          <p:cNvSpPr txBox="1"/>
          <p:nvPr/>
        </p:nvSpPr>
        <p:spPr>
          <a:xfrm>
            <a:off x="4790125" y="2178325"/>
            <a:ext cx="676500" cy="5727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2"/>
                </a:solidFill>
              </a:rPr>
              <a:t>PM</a:t>
            </a:r>
            <a:r>
              <a:rPr baseline="-25000" lang="en" sz="1600">
                <a:solidFill>
                  <a:schemeClr val="dk2"/>
                </a:solidFill>
              </a:rPr>
              <a:t>2.5</a:t>
            </a:r>
            <a:endParaRPr baseline="-25000" sz="1600">
              <a:solidFill>
                <a:schemeClr val="dk2"/>
              </a:solidFill>
            </a:endParaRPr>
          </a:p>
        </p:txBody>
      </p:sp>
      <p:sp>
        <p:nvSpPr>
          <p:cNvPr id="297" name="Google Shape;297;p38"/>
          <p:cNvSpPr txBox="1"/>
          <p:nvPr/>
        </p:nvSpPr>
        <p:spPr>
          <a:xfrm>
            <a:off x="4790125" y="3724525"/>
            <a:ext cx="676500" cy="5727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2"/>
                </a:solidFill>
              </a:rPr>
              <a:t>PM</a:t>
            </a:r>
            <a:r>
              <a:rPr baseline="-25000" lang="en" sz="1600">
                <a:solidFill>
                  <a:schemeClr val="dk2"/>
                </a:solidFill>
              </a:rPr>
              <a:t>10</a:t>
            </a:r>
            <a:endParaRPr baseline="-25000" sz="1600">
              <a:solidFill>
                <a:schemeClr val="dk2"/>
              </a:solidFill>
            </a:endParaRPr>
          </a:p>
        </p:txBody>
      </p:sp>
      <p:sp>
        <p:nvSpPr>
          <p:cNvPr id="298" name="Google Shape;298;p38"/>
          <p:cNvSpPr txBox="1"/>
          <p:nvPr/>
        </p:nvSpPr>
        <p:spPr>
          <a:xfrm>
            <a:off x="2767792" y="4469900"/>
            <a:ext cx="2421600" cy="4617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Spot the differences!</a:t>
            </a:r>
            <a:endParaRPr sz="1800">
              <a:solidFill>
                <a:schemeClr val="dk1"/>
              </a:solidFill>
            </a:endParaRPr>
          </a:p>
        </p:txBody>
      </p:sp>
      <p:cxnSp>
        <p:nvCxnSpPr>
          <p:cNvPr id="299" name="Google Shape;299;p38"/>
          <p:cNvCxnSpPr/>
          <p:nvPr/>
        </p:nvCxnSpPr>
        <p:spPr>
          <a:xfrm flipH="1">
            <a:off x="7501800" y="3201325"/>
            <a:ext cx="296100" cy="523200"/>
          </a:xfrm>
          <a:prstGeom prst="straightConnector1">
            <a:avLst/>
          </a:prstGeom>
          <a:noFill/>
          <a:ln cap="flat" cmpd="sng" w="28575">
            <a:solidFill>
              <a:schemeClr val="dk2"/>
            </a:solidFill>
            <a:prstDash val="solid"/>
            <a:round/>
            <a:headEnd len="med" w="med" type="none"/>
            <a:tailEnd len="med" w="med" type="triangle"/>
          </a:ln>
        </p:spPr>
      </p:cxnSp>
      <p:cxnSp>
        <p:nvCxnSpPr>
          <p:cNvPr id="300" name="Google Shape;300;p38"/>
          <p:cNvCxnSpPr/>
          <p:nvPr/>
        </p:nvCxnSpPr>
        <p:spPr>
          <a:xfrm>
            <a:off x="8007575" y="3569625"/>
            <a:ext cx="4200" cy="393600"/>
          </a:xfrm>
          <a:prstGeom prst="straightConnector1">
            <a:avLst/>
          </a:prstGeom>
          <a:noFill/>
          <a:ln cap="flat" cmpd="sng" w="28575">
            <a:solidFill>
              <a:schemeClr val="dk2"/>
            </a:solidFill>
            <a:prstDash val="solid"/>
            <a:round/>
            <a:headEnd len="med" w="med" type="none"/>
            <a:tailEnd len="med" w="med" type="triangle"/>
          </a:ln>
        </p:spPr>
      </p:cxnSp>
      <p:cxnSp>
        <p:nvCxnSpPr>
          <p:cNvPr id="301" name="Google Shape;301;p38"/>
          <p:cNvCxnSpPr/>
          <p:nvPr/>
        </p:nvCxnSpPr>
        <p:spPr>
          <a:xfrm>
            <a:off x="6174125" y="3963225"/>
            <a:ext cx="4200" cy="393600"/>
          </a:xfrm>
          <a:prstGeom prst="straightConnector1">
            <a:avLst/>
          </a:prstGeom>
          <a:noFill/>
          <a:ln cap="flat" cmpd="sng" w="28575">
            <a:solidFill>
              <a:schemeClr val="dk2"/>
            </a:solidFill>
            <a:prstDash val="solid"/>
            <a:round/>
            <a:headEnd len="med" w="med" type="none"/>
            <a:tailEnd len="med" w="med" type="triangle"/>
          </a:ln>
        </p:spPr>
      </p:cxnSp>
      <p:cxnSp>
        <p:nvCxnSpPr>
          <p:cNvPr id="302" name="Google Shape;302;p38"/>
          <p:cNvCxnSpPr/>
          <p:nvPr/>
        </p:nvCxnSpPr>
        <p:spPr>
          <a:xfrm>
            <a:off x="4800600" y="3298250"/>
            <a:ext cx="4378800" cy="123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9"/>
          <p:cNvSpPr txBox="1"/>
          <p:nvPr>
            <p:ph type="title"/>
          </p:nvPr>
        </p:nvSpPr>
        <p:spPr>
          <a:xfrm>
            <a:off x="311700" y="216425"/>
            <a:ext cx="875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320">
                <a:latin typeface="Source Serif 4"/>
                <a:ea typeface="Source Serif 4"/>
                <a:cs typeface="Source Serif 4"/>
                <a:sym typeface="Source Serif 4"/>
              </a:rPr>
              <a:t>PM</a:t>
            </a:r>
            <a:r>
              <a:rPr b="1" baseline="-25000" lang="en" sz="2320">
                <a:latin typeface="Source Serif 4"/>
                <a:ea typeface="Source Serif 4"/>
                <a:cs typeface="Source Serif 4"/>
                <a:sym typeface="Source Serif 4"/>
              </a:rPr>
              <a:t>1</a:t>
            </a:r>
            <a:r>
              <a:rPr b="1" lang="en" sz="2320">
                <a:latin typeface="Source Serif 4"/>
                <a:ea typeface="Source Serif 4"/>
                <a:cs typeface="Source Serif 4"/>
                <a:sym typeface="Source Serif 4"/>
              </a:rPr>
              <a:t>&amp; PM</a:t>
            </a:r>
            <a:r>
              <a:rPr b="1" baseline="-25000" lang="en" sz="2320">
                <a:latin typeface="Source Serif 4"/>
                <a:ea typeface="Source Serif 4"/>
                <a:cs typeface="Source Serif 4"/>
                <a:sym typeface="Source Serif 4"/>
              </a:rPr>
              <a:t>2.5</a:t>
            </a:r>
            <a:r>
              <a:rPr b="1" lang="en" sz="2320">
                <a:latin typeface="Source Serif 4"/>
                <a:ea typeface="Source Serif 4"/>
                <a:cs typeface="Source Serif 4"/>
                <a:sym typeface="Source Serif 4"/>
              </a:rPr>
              <a:t> are coming from different directions than PM</a:t>
            </a:r>
            <a:r>
              <a:rPr b="1" baseline="-25000" lang="en" sz="2320">
                <a:latin typeface="Source Serif 4"/>
                <a:ea typeface="Source Serif 4"/>
                <a:cs typeface="Source Serif 4"/>
                <a:sym typeface="Source Serif 4"/>
              </a:rPr>
              <a:t>10</a:t>
            </a:r>
            <a:endParaRPr b="1" baseline="-25000" sz="2320">
              <a:latin typeface="Source Serif 4"/>
              <a:ea typeface="Source Serif 4"/>
              <a:cs typeface="Source Serif 4"/>
              <a:sym typeface="Source Serif 4"/>
            </a:endParaRPr>
          </a:p>
        </p:txBody>
      </p:sp>
      <p:pic>
        <p:nvPicPr>
          <p:cNvPr id="308" name="Google Shape;308;p39"/>
          <p:cNvPicPr preferRelativeResize="0"/>
          <p:nvPr/>
        </p:nvPicPr>
        <p:blipFill rotWithShape="1">
          <a:blip r:embed="rId3">
            <a:alphaModFix/>
          </a:blip>
          <a:srcRect b="255" l="0" r="0" t="1299"/>
          <a:stretch/>
        </p:blipFill>
        <p:spPr>
          <a:xfrm>
            <a:off x="4755175" y="1087448"/>
            <a:ext cx="4144876" cy="2515227"/>
          </a:xfrm>
          <a:prstGeom prst="rect">
            <a:avLst/>
          </a:prstGeom>
          <a:noFill/>
          <a:ln>
            <a:noFill/>
          </a:ln>
        </p:spPr>
      </p:pic>
      <p:pic>
        <p:nvPicPr>
          <p:cNvPr id="309" name="Google Shape;309;p39"/>
          <p:cNvPicPr preferRelativeResize="0"/>
          <p:nvPr/>
        </p:nvPicPr>
        <p:blipFill rotWithShape="1">
          <a:blip r:embed="rId4">
            <a:alphaModFix/>
          </a:blip>
          <a:srcRect b="-150" l="0" r="0" t="150"/>
          <a:stretch/>
        </p:blipFill>
        <p:spPr>
          <a:xfrm>
            <a:off x="311700" y="1063342"/>
            <a:ext cx="4144875" cy="2554257"/>
          </a:xfrm>
          <a:prstGeom prst="rect">
            <a:avLst/>
          </a:prstGeom>
          <a:noFill/>
          <a:ln>
            <a:noFill/>
          </a:ln>
        </p:spPr>
      </p:pic>
      <p:sp>
        <p:nvSpPr>
          <p:cNvPr id="310" name="Google Shape;310;p39"/>
          <p:cNvSpPr txBox="1"/>
          <p:nvPr/>
        </p:nvSpPr>
        <p:spPr>
          <a:xfrm>
            <a:off x="7337575" y="3744675"/>
            <a:ext cx="1729500" cy="714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600">
                <a:solidFill>
                  <a:schemeClr val="dk2"/>
                </a:solidFill>
                <a:latin typeface="Source Serif 4"/>
                <a:ea typeface="Source Serif 4"/>
                <a:cs typeface="Source Serif 4"/>
                <a:sym typeface="Source Serif 4"/>
              </a:rPr>
              <a:t>Clear southeast signature</a:t>
            </a:r>
            <a:endParaRPr sz="1600"/>
          </a:p>
        </p:txBody>
      </p:sp>
      <p:sp>
        <p:nvSpPr>
          <p:cNvPr id="311" name="Google Shape;311;p39"/>
          <p:cNvSpPr txBox="1"/>
          <p:nvPr/>
        </p:nvSpPr>
        <p:spPr>
          <a:xfrm>
            <a:off x="-13925" y="3820875"/>
            <a:ext cx="2390400" cy="997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600">
                <a:solidFill>
                  <a:schemeClr val="dk2"/>
                </a:solidFill>
                <a:latin typeface="Source Serif 4"/>
                <a:ea typeface="Source Serif 4"/>
                <a:cs typeface="Source Serif 4"/>
                <a:sym typeface="Source Serif 4"/>
              </a:rPr>
              <a:t>Local emissions, like traffic, but also regional</a:t>
            </a:r>
            <a:endParaRPr sz="1600"/>
          </a:p>
        </p:txBody>
      </p:sp>
      <p:cxnSp>
        <p:nvCxnSpPr>
          <p:cNvPr id="312" name="Google Shape;312;p39"/>
          <p:cNvCxnSpPr/>
          <p:nvPr/>
        </p:nvCxnSpPr>
        <p:spPr>
          <a:xfrm flipH="1" rot="10800000">
            <a:off x="1079425" y="1923975"/>
            <a:ext cx="220800" cy="1820700"/>
          </a:xfrm>
          <a:prstGeom prst="straightConnector1">
            <a:avLst/>
          </a:prstGeom>
          <a:noFill/>
          <a:ln cap="flat" cmpd="sng" w="19050">
            <a:solidFill>
              <a:schemeClr val="dk2"/>
            </a:solidFill>
            <a:prstDash val="solid"/>
            <a:round/>
            <a:headEnd len="med" w="med" type="none"/>
            <a:tailEnd len="med" w="med" type="triangle"/>
          </a:ln>
        </p:spPr>
      </p:cxnSp>
      <p:cxnSp>
        <p:nvCxnSpPr>
          <p:cNvPr id="313" name="Google Shape;313;p39"/>
          <p:cNvCxnSpPr/>
          <p:nvPr/>
        </p:nvCxnSpPr>
        <p:spPr>
          <a:xfrm flipH="1" rot="10800000">
            <a:off x="1784050" y="2695000"/>
            <a:ext cx="2022300" cy="1243500"/>
          </a:xfrm>
          <a:prstGeom prst="straightConnector1">
            <a:avLst/>
          </a:prstGeom>
          <a:noFill/>
          <a:ln cap="flat" cmpd="sng" w="19050">
            <a:solidFill>
              <a:schemeClr val="dk2"/>
            </a:solidFill>
            <a:prstDash val="solid"/>
            <a:round/>
            <a:headEnd len="med" w="med" type="none"/>
            <a:tailEnd len="med" w="med" type="triangle"/>
          </a:ln>
        </p:spPr>
      </p:cxnSp>
      <p:cxnSp>
        <p:nvCxnSpPr>
          <p:cNvPr id="314" name="Google Shape;314;p39"/>
          <p:cNvCxnSpPr>
            <a:stCxn id="310" idx="0"/>
          </p:cNvCxnSpPr>
          <p:nvPr/>
        </p:nvCxnSpPr>
        <p:spPr>
          <a:xfrm rot="10800000">
            <a:off x="8202025" y="2891475"/>
            <a:ext cx="300" cy="853200"/>
          </a:xfrm>
          <a:prstGeom prst="straightConnector1">
            <a:avLst/>
          </a:prstGeom>
          <a:noFill/>
          <a:ln cap="flat" cmpd="sng" w="19050">
            <a:solidFill>
              <a:schemeClr val="dk2"/>
            </a:solidFill>
            <a:prstDash val="solid"/>
            <a:round/>
            <a:headEnd len="med" w="med" type="none"/>
            <a:tailEnd len="med" w="med" type="triangle"/>
          </a:ln>
        </p:spPr>
      </p:cxnSp>
      <p:cxnSp>
        <p:nvCxnSpPr>
          <p:cNvPr id="315" name="Google Shape;315;p39"/>
          <p:cNvCxnSpPr/>
          <p:nvPr/>
        </p:nvCxnSpPr>
        <p:spPr>
          <a:xfrm rot="10800000">
            <a:off x="5662150" y="2052525"/>
            <a:ext cx="1742400" cy="1825500"/>
          </a:xfrm>
          <a:prstGeom prst="straightConnector1">
            <a:avLst/>
          </a:prstGeom>
          <a:noFill/>
          <a:ln cap="flat" cmpd="sng" w="19050">
            <a:solidFill>
              <a:schemeClr val="dk2"/>
            </a:solidFill>
            <a:prstDash val="solid"/>
            <a:round/>
            <a:headEnd len="med" w="med" type="none"/>
            <a:tailEnd len="med" w="med" type="triangle"/>
          </a:ln>
        </p:spPr>
      </p:cxnSp>
      <p:sp>
        <p:nvSpPr>
          <p:cNvPr id="316" name="Google Shape;316;p39"/>
          <p:cNvSpPr txBox="1"/>
          <p:nvPr/>
        </p:nvSpPr>
        <p:spPr>
          <a:xfrm>
            <a:off x="3729375" y="1165850"/>
            <a:ext cx="676500" cy="4716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2"/>
                </a:solidFill>
              </a:rPr>
              <a:t>PM</a:t>
            </a:r>
            <a:r>
              <a:rPr baseline="-25000" lang="en" sz="1600">
                <a:solidFill>
                  <a:schemeClr val="dk2"/>
                </a:solidFill>
              </a:rPr>
              <a:t>2.5</a:t>
            </a:r>
            <a:endParaRPr baseline="-25000" sz="1600">
              <a:solidFill>
                <a:schemeClr val="dk2"/>
              </a:solidFill>
            </a:endParaRPr>
          </a:p>
        </p:txBody>
      </p:sp>
      <p:sp>
        <p:nvSpPr>
          <p:cNvPr id="317" name="Google Shape;317;p39"/>
          <p:cNvSpPr txBox="1"/>
          <p:nvPr/>
        </p:nvSpPr>
        <p:spPr>
          <a:xfrm>
            <a:off x="8112500" y="1165850"/>
            <a:ext cx="676500" cy="4716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2"/>
                </a:solidFill>
              </a:rPr>
              <a:t>PM</a:t>
            </a:r>
            <a:r>
              <a:rPr baseline="-25000" lang="en" sz="1600">
                <a:solidFill>
                  <a:schemeClr val="dk2"/>
                </a:solidFill>
              </a:rPr>
              <a:t>10</a:t>
            </a:r>
            <a:endParaRPr baseline="-25000" sz="1600">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p40" title="c84b4e5e183b8ede37663da2733494c2.jpg"/>
          <p:cNvPicPr preferRelativeResize="0"/>
          <p:nvPr/>
        </p:nvPicPr>
        <p:blipFill rotWithShape="1">
          <a:blip r:embed="rId3">
            <a:alphaModFix amt="63000"/>
          </a:blip>
          <a:srcRect b="9982" l="0" r="0" t="15021"/>
          <a:stretch/>
        </p:blipFill>
        <p:spPr>
          <a:xfrm>
            <a:off x="0" y="14175"/>
            <a:ext cx="9144003" cy="5143500"/>
          </a:xfrm>
          <a:prstGeom prst="rect">
            <a:avLst/>
          </a:prstGeom>
          <a:noFill/>
          <a:ln>
            <a:noFill/>
          </a:ln>
        </p:spPr>
      </p:pic>
      <p:sp>
        <p:nvSpPr>
          <p:cNvPr id="323" name="Google Shape;323;p4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latin typeface="Source Serif 4"/>
                <a:ea typeface="Source Serif 4"/>
                <a:cs typeface="Source Serif 4"/>
                <a:sym typeface="Source Serif 4"/>
              </a:rPr>
              <a:t>Thank you!</a:t>
            </a:r>
            <a:endParaRPr b="1">
              <a:latin typeface="Source Serif 4"/>
              <a:ea typeface="Source Serif 4"/>
              <a:cs typeface="Source Serif 4"/>
              <a:sym typeface="Source Serif 4"/>
            </a:endParaRPr>
          </a:p>
        </p:txBody>
      </p:sp>
      <p:sp>
        <p:nvSpPr>
          <p:cNvPr id="324" name="Google Shape;324;p40"/>
          <p:cNvSpPr txBox="1"/>
          <p:nvPr>
            <p:ph idx="1" type="subTitle"/>
          </p:nvPr>
        </p:nvSpPr>
        <p:spPr>
          <a:xfrm>
            <a:off x="311700" y="26984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francesca@airpartners.org</a:t>
            </a:r>
            <a:endParaRPr/>
          </a:p>
        </p:txBody>
      </p:sp>
      <p:pic>
        <p:nvPicPr>
          <p:cNvPr id="325" name="Google Shape;325;p40" title="ecagp.jpg"/>
          <p:cNvPicPr preferRelativeResize="0"/>
          <p:nvPr/>
        </p:nvPicPr>
        <p:blipFill rotWithShape="1">
          <a:blip r:embed="rId4">
            <a:alphaModFix amt="80000"/>
          </a:blip>
          <a:srcRect b="0" l="21598" r="21473" t="0"/>
          <a:stretch/>
        </p:blipFill>
        <p:spPr>
          <a:xfrm>
            <a:off x="7341525" y="3200668"/>
            <a:ext cx="1490775" cy="1831807"/>
          </a:xfrm>
          <a:prstGeom prst="rect">
            <a:avLst/>
          </a:prstGeom>
          <a:noFill/>
          <a:ln>
            <a:noFill/>
          </a:ln>
        </p:spPr>
      </p:pic>
      <p:pic>
        <p:nvPicPr>
          <p:cNvPr id="326" name="Google Shape;326;p40" title="AirPartners_logo.png"/>
          <p:cNvPicPr preferRelativeResize="0"/>
          <p:nvPr/>
        </p:nvPicPr>
        <p:blipFill>
          <a:blip r:embed="rId5">
            <a:alphaModFix amt="80000"/>
          </a:blip>
          <a:stretch>
            <a:fillRect/>
          </a:stretch>
        </p:blipFill>
        <p:spPr>
          <a:xfrm>
            <a:off x="172325" y="3894175"/>
            <a:ext cx="2612650" cy="860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id="73" name="Google Shape;73;p15"/>
          <p:cNvPicPr preferRelativeResize="0"/>
          <p:nvPr/>
        </p:nvPicPr>
        <p:blipFill>
          <a:blip r:embed="rId3">
            <a:alphaModFix/>
          </a:blip>
          <a:stretch>
            <a:fillRect/>
          </a:stretch>
        </p:blipFill>
        <p:spPr>
          <a:xfrm>
            <a:off x="948200" y="787900"/>
            <a:ext cx="7282377" cy="4150849"/>
          </a:xfrm>
          <a:prstGeom prst="rect">
            <a:avLst/>
          </a:prstGeom>
          <a:noFill/>
          <a:ln>
            <a:noFill/>
          </a:ln>
        </p:spPr>
      </p:pic>
      <p:sp>
        <p:nvSpPr>
          <p:cNvPr id="74" name="Google Shape;74;p15"/>
          <p:cNvSpPr txBox="1"/>
          <p:nvPr>
            <p:ph type="title"/>
          </p:nvPr>
        </p:nvSpPr>
        <p:spPr>
          <a:xfrm>
            <a:off x="433375" y="109800"/>
            <a:ext cx="79071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Source Serif 4"/>
                <a:ea typeface="Source Serif 4"/>
                <a:cs typeface="Source Serif 4"/>
                <a:sym typeface="Source Serif 4"/>
              </a:rPr>
              <a:t>Where are ECAGP’s sensors located</a:t>
            </a:r>
            <a:r>
              <a:rPr b="1" lang="en" sz="3000">
                <a:latin typeface="Source Serif 4"/>
                <a:ea typeface="Source Serif 4"/>
                <a:cs typeface="Source Serif 4"/>
                <a:sym typeface="Source Serif 4"/>
              </a:rPr>
              <a:t> ?</a:t>
            </a:r>
            <a:endParaRPr b="1" sz="3000">
              <a:latin typeface="Source Serif 4"/>
              <a:ea typeface="Source Serif 4"/>
              <a:cs typeface="Source Serif 4"/>
              <a:sym typeface="Source Serif 4"/>
            </a:endParaRPr>
          </a:p>
        </p:txBody>
      </p:sp>
      <p:sp>
        <p:nvSpPr>
          <p:cNvPr id="75" name="Google Shape;75;p15"/>
          <p:cNvSpPr txBox="1"/>
          <p:nvPr/>
        </p:nvSpPr>
        <p:spPr>
          <a:xfrm>
            <a:off x="5939850" y="3694600"/>
            <a:ext cx="1302900" cy="4311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2"/>
                </a:solidFill>
                <a:latin typeface="Source Serif 4"/>
                <a:ea typeface="Source Serif 4"/>
                <a:cs typeface="Source Serif 4"/>
                <a:sym typeface="Source Serif 4"/>
              </a:rPr>
              <a:t>Clinton Dr</a:t>
            </a:r>
            <a:endParaRPr sz="1600">
              <a:solidFill>
                <a:schemeClr val="dk2"/>
              </a:solidFill>
              <a:latin typeface="Source Serif 4"/>
              <a:ea typeface="Source Serif 4"/>
              <a:cs typeface="Source Serif 4"/>
              <a:sym typeface="Source Serif 4"/>
            </a:endParaRPr>
          </a:p>
        </p:txBody>
      </p:sp>
      <p:cxnSp>
        <p:nvCxnSpPr>
          <p:cNvPr id="76" name="Google Shape;76;p15"/>
          <p:cNvCxnSpPr>
            <a:stCxn id="75" idx="1"/>
          </p:cNvCxnSpPr>
          <p:nvPr/>
        </p:nvCxnSpPr>
        <p:spPr>
          <a:xfrm rot="10800000">
            <a:off x="4257750" y="3051550"/>
            <a:ext cx="1682100" cy="858600"/>
          </a:xfrm>
          <a:prstGeom prst="straightConnector1">
            <a:avLst/>
          </a:prstGeom>
          <a:noFill/>
          <a:ln cap="flat" cmpd="sng" w="28575">
            <a:solidFill>
              <a:schemeClr val="lt1"/>
            </a:solidFill>
            <a:prstDash val="solid"/>
            <a:round/>
            <a:headEnd len="med" w="med" type="none"/>
            <a:tailEnd len="med" w="med" type="triangle"/>
          </a:ln>
        </p:spPr>
      </p:cxnSp>
      <p:sp>
        <p:nvSpPr>
          <p:cNvPr id="77" name="Google Shape;77;p15"/>
          <p:cNvSpPr txBox="1"/>
          <p:nvPr/>
        </p:nvSpPr>
        <p:spPr>
          <a:xfrm>
            <a:off x="1664150" y="1799450"/>
            <a:ext cx="1302900" cy="4311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2"/>
                </a:solidFill>
                <a:latin typeface="Source Serif 4"/>
                <a:ea typeface="Source Serif 4"/>
                <a:cs typeface="Source Serif 4"/>
                <a:sym typeface="Source Serif 4"/>
              </a:rPr>
              <a:t>Eastway St</a:t>
            </a:r>
            <a:endParaRPr sz="1600">
              <a:solidFill>
                <a:schemeClr val="dk2"/>
              </a:solidFill>
              <a:latin typeface="Source Serif 4"/>
              <a:ea typeface="Source Serif 4"/>
              <a:cs typeface="Source Serif 4"/>
              <a:sym typeface="Source Serif 4"/>
            </a:endParaRPr>
          </a:p>
        </p:txBody>
      </p:sp>
      <p:cxnSp>
        <p:nvCxnSpPr>
          <p:cNvPr id="78" name="Google Shape;78;p15"/>
          <p:cNvCxnSpPr>
            <a:stCxn id="77" idx="3"/>
          </p:cNvCxnSpPr>
          <p:nvPr/>
        </p:nvCxnSpPr>
        <p:spPr>
          <a:xfrm>
            <a:off x="2967050" y="2015000"/>
            <a:ext cx="550800" cy="691200"/>
          </a:xfrm>
          <a:prstGeom prst="straightConnector1">
            <a:avLst/>
          </a:prstGeom>
          <a:noFill/>
          <a:ln cap="flat" cmpd="sng" w="28575">
            <a:solidFill>
              <a:schemeClr val="lt1"/>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id="83" name="Google Shape;83;p16"/>
          <p:cNvPicPr preferRelativeResize="0"/>
          <p:nvPr/>
        </p:nvPicPr>
        <p:blipFill>
          <a:blip r:embed="rId3">
            <a:alphaModFix/>
          </a:blip>
          <a:stretch>
            <a:fillRect/>
          </a:stretch>
        </p:blipFill>
        <p:spPr>
          <a:xfrm>
            <a:off x="948200" y="787900"/>
            <a:ext cx="7282377" cy="4150849"/>
          </a:xfrm>
          <a:prstGeom prst="rect">
            <a:avLst/>
          </a:prstGeom>
          <a:noFill/>
          <a:ln>
            <a:noFill/>
          </a:ln>
        </p:spPr>
      </p:pic>
      <p:sp>
        <p:nvSpPr>
          <p:cNvPr id="84" name="Google Shape;84;p16"/>
          <p:cNvSpPr txBox="1"/>
          <p:nvPr>
            <p:ph type="title"/>
          </p:nvPr>
        </p:nvSpPr>
        <p:spPr>
          <a:xfrm>
            <a:off x="433375" y="109800"/>
            <a:ext cx="79071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Source Serif 4"/>
                <a:ea typeface="Source Serif 4"/>
                <a:cs typeface="Source Serif 4"/>
                <a:sym typeface="Source Serif 4"/>
              </a:rPr>
              <a:t>Where are ECAGP’s sensors located ?</a:t>
            </a:r>
            <a:endParaRPr b="1" sz="3000">
              <a:latin typeface="Source Serif 4"/>
              <a:ea typeface="Source Serif 4"/>
              <a:cs typeface="Source Serif 4"/>
              <a:sym typeface="Source Serif 4"/>
            </a:endParaRPr>
          </a:p>
        </p:txBody>
      </p:sp>
      <p:sp>
        <p:nvSpPr>
          <p:cNvPr id="85" name="Google Shape;85;p16"/>
          <p:cNvSpPr txBox="1"/>
          <p:nvPr/>
        </p:nvSpPr>
        <p:spPr>
          <a:xfrm>
            <a:off x="5939850" y="3694600"/>
            <a:ext cx="1302900" cy="4311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2"/>
                </a:solidFill>
                <a:latin typeface="Source Serif 4"/>
                <a:ea typeface="Source Serif 4"/>
                <a:cs typeface="Source Serif 4"/>
                <a:sym typeface="Source Serif 4"/>
              </a:rPr>
              <a:t>Clinton Dr</a:t>
            </a:r>
            <a:endParaRPr sz="1600">
              <a:solidFill>
                <a:schemeClr val="dk2"/>
              </a:solidFill>
              <a:latin typeface="Source Serif 4"/>
              <a:ea typeface="Source Serif 4"/>
              <a:cs typeface="Source Serif 4"/>
              <a:sym typeface="Source Serif 4"/>
            </a:endParaRPr>
          </a:p>
        </p:txBody>
      </p:sp>
      <p:cxnSp>
        <p:nvCxnSpPr>
          <p:cNvPr id="86" name="Google Shape;86;p16"/>
          <p:cNvCxnSpPr>
            <a:stCxn id="85" idx="1"/>
          </p:cNvCxnSpPr>
          <p:nvPr/>
        </p:nvCxnSpPr>
        <p:spPr>
          <a:xfrm rot="10800000">
            <a:off x="4257750" y="3051550"/>
            <a:ext cx="1682100" cy="858600"/>
          </a:xfrm>
          <a:prstGeom prst="straightConnector1">
            <a:avLst/>
          </a:prstGeom>
          <a:noFill/>
          <a:ln cap="flat" cmpd="sng" w="28575">
            <a:solidFill>
              <a:schemeClr val="lt1"/>
            </a:solidFill>
            <a:prstDash val="solid"/>
            <a:round/>
            <a:headEnd len="med" w="med" type="none"/>
            <a:tailEnd len="med" w="med" type="triangle"/>
          </a:ln>
        </p:spPr>
      </p:cxnSp>
      <p:sp>
        <p:nvSpPr>
          <p:cNvPr id="87" name="Google Shape;87;p16"/>
          <p:cNvSpPr txBox="1"/>
          <p:nvPr/>
        </p:nvSpPr>
        <p:spPr>
          <a:xfrm>
            <a:off x="1664150" y="1799450"/>
            <a:ext cx="1302900" cy="4311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2"/>
                </a:solidFill>
                <a:latin typeface="Source Serif 4"/>
                <a:ea typeface="Source Serif 4"/>
                <a:cs typeface="Source Serif 4"/>
                <a:sym typeface="Source Serif 4"/>
              </a:rPr>
              <a:t>Eastway St</a:t>
            </a:r>
            <a:endParaRPr sz="1600">
              <a:solidFill>
                <a:schemeClr val="dk2"/>
              </a:solidFill>
              <a:latin typeface="Source Serif 4"/>
              <a:ea typeface="Source Serif 4"/>
              <a:cs typeface="Source Serif 4"/>
              <a:sym typeface="Source Serif 4"/>
            </a:endParaRPr>
          </a:p>
        </p:txBody>
      </p:sp>
      <p:cxnSp>
        <p:nvCxnSpPr>
          <p:cNvPr id="88" name="Google Shape;88;p16"/>
          <p:cNvCxnSpPr>
            <a:stCxn id="87" idx="3"/>
          </p:cNvCxnSpPr>
          <p:nvPr/>
        </p:nvCxnSpPr>
        <p:spPr>
          <a:xfrm>
            <a:off x="2967050" y="2015000"/>
            <a:ext cx="550800" cy="691200"/>
          </a:xfrm>
          <a:prstGeom prst="straightConnector1">
            <a:avLst/>
          </a:prstGeom>
          <a:noFill/>
          <a:ln cap="flat" cmpd="sng" w="28575">
            <a:solidFill>
              <a:schemeClr val="lt1"/>
            </a:solidFill>
            <a:prstDash val="solid"/>
            <a:round/>
            <a:headEnd len="med" w="med" type="none"/>
            <a:tailEnd len="med" w="med" type="triangle"/>
          </a:ln>
        </p:spPr>
      </p:cxnSp>
      <p:sp>
        <p:nvSpPr>
          <p:cNvPr id="89" name="Google Shape;89;p16"/>
          <p:cNvSpPr txBox="1"/>
          <p:nvPr/>
        </p:nvSpPr>
        <p:spPr>
          <a:xfrm>
            <a:off x="1552488" y="4625075"/>
            <a:ext cx="6073800" cy="4617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Which one do you think is going to show higher pollution?</a:t>
            </a:r>
            <a:endParaRPr sz="18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3" name="Shape 93"/>
        <p:cNvGrpSpPr/>
        <p:nvPr/>
      </p:nvGrpSpPr>
      <p:grpSpPr>
        <a:xfrm>
          <a:off x="0" y="0"/>
          <a:ext cx="0" cy="0"/>
          <a:chOff x="0" y="0"/>
          <a:chExt cx="0" cy="0"/>
        </a:xfrm>
      </p:grpSpPr>
      <p:sp>
        <p:nvSpPr>
          <p:cNvPr id="94" name="Google Shape;9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Source Serif 4"/>
                <a:ea typeface="Source Serif 4"/>
                <a:cs typeface="Source Serif 4"/>
                <a:sym typeface="Source Serif 4"/>
              </a:rPr>
              <a:t>What does the data tell us?</a:t>
            </a:r>
            <a:endParaRPr b="1">
              <a:latin typeface="Source Serif 4"/>
              <a:ea typeface="Source Serif 4"/>
              <a:cs typeface="Source Serif 4"/>
              <a:sym typeface="Source Serif 4"/>
            </a:endParaRPr>
          </a:p>
          <a:p>
            <a:pPr indent="0" lvl="0" marL="0" rtl="0" algn="l">
              <a:spcBef>
                <a:spcPts val="0"/>
              </a:spcBef>
              <a:spcAft>
                <a:spcPts val="0"/>
              </a:spcAft>
              <a:buNone/>
            </a:pPr>
            <a:r>
              <a:t/>
            </a:r>
            <a:endParaRPr/>
          </a:p>
        </p:txBody>
      </p:sp>
      <p:sp>
        <p:nvSpPr>
          <p:cNvPr id="95" name="Google Shape;95;p17"/>
          <p:cNvSpPr txBox="1"/>
          <p:nvPr>
            <p:ph type="title"/>
          </p:nvPr>
        </p:nvSpPr>
        <p:spPr>
          <a:xfrm>
            <a:off x="839100" y="3473750"/>
            <a:ext cx="1881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Source Serif 4"/>
                <a:ea typeface="Source Serif 4"/>
                <a:cs typeface="Source Serif 4"/>
                <a:sym typeface="Source Serif 4"/>
              </a:rPr>
              <a:t>Elevated PM</a:t>
            </a:r>
            <a:r>
              <a:rPr baseline="-25000" lang="en" sz="1800">
                <a:latin typeface="Source Serif 4"/>
                <a:ea typeface="Source Serif 4"/>
                <a:cs typeface="Source Serif 4"/>
                <a:sym typeface="Source Serif 4"/>
              </a:rPr>
              <a:t>10</a:t>
            </a:r>
            <a:r>
              <a:rPr lang="en" sz="1800">
                <a:latin typeface="Source Serif 4"/>
                <a:ea typeface="Source Serif 4"/>
                <a:cs typeface="Source Serif 4"/>
                <a:sym typeface="Source Serif 4"/>
              </a:rPr>
              <a:t> Levels in </a:t>
            </a:r>
            <a:r>
              <a:rPr lang="en" sz="1800">
                <a:latin typeface="Source Serif 4"/>
                <a:ea typeface="Source Serif 4"/>
                <a:cs typeface="Source Serif 4"/>
                <a:sym typeface="Source Serif 4"/>
              </a:rPr>
              <a:t>Galena</a:t>
            </a:r>
            <a:r>
              <a:rPr lang="en" sz="1800">
                <a:latin typeface="Source Serif 4"/>
                <a:ea typeface="Source Serif 4"/>
                <a:cs typeface="Source Serif 4"/>
                <a:sym typeface="Source Serif 4"/>
              </a:rPr>
              <a:t> Park Area</a:t>
            </a:r>
            <a:endParaRPr sz="1800">
              <a:latin typeface="Source Serif 4"/>
              <a:ea typeface="Source Serif 4"/>
              <a:cs typeface="Source Serif 4"/>
              <a:sym typeface="Source Serif 4"/>
            </a:endParaRPr>
          </a:p>
          <a:p>
            <a:pPr indent="0" lvl="0" marL="0" rtl="0" algn="ctr">
              <a:spcBef>
                <a:spcPts val="0"/>
              </a:spcBef>
              <a:spcAft>
                <a:spcPts val="0"/>
              </a:spcAft>
              <a:buNone/>
            </a:pPr>
            <a:r>
              <a:t/>
            </a:r>
            <a:endParaRPr/>
          </a:p>
        </p:txBody>
      </p:sp>
      <p:sp>
        <p:nvSpPr>
          <p:cNvPr id="96" name="Google Shape;96;p17"/>
          <p:cNvSpPr txBox="1"/>
          <p:nvPr>
            <p:ph type="title"/>
          </p:nvPr>
        </p:nvSpPr>
        <p:spPr>
          <a:xfrm>
            <a:off x="3819975" y="3473725"/>
            <a:ext cx="1881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Source Serif 4"/>
                <a:ea typeface="Source Serif 4"/>
                <a:cs typeface="Source Serif 4"/>
                <a:sym typeface="Source Serif 4"/>
              </a:rPr>
              <a:t>Extreme PM</a:t>
            </a:r>
            <a:r>
              <a:rPr baseline="-25000" lang="en" sz="1800">
                <a:latin typeface="Source Serif 4"/>
                <a:ea typeface="Source Serif 4"/>
                <a:cs typeface="Source Serif 4"/>
                <a:sym typeface="Source Serif 4"/>
              </a:rPr>
              <a:t>10</a:t>
            </a:r>
            <a:r>
              <a:rPr lang="en" sz="1800">
                <a:latin typeface="Source Serif 4"/>
                <a:ea typeface="Source Serif 4"/>
                <a:cs typeface="Source Serif 4"/>
                <a:sym typeface="Source Serif 4"/>
              </a:rPr>
              <a:t> Event – December 2024</a:t>
            </a:r>
            <a:endParaRPr/>
          </a:p>
        </p:txBody>
      </p:sp>
      <p:sp>
        <p:nvSpPr>
          <p:cNvPr id="97" name="Google Shape;97;p17"/>
          <p:cNvSpPr txBox="1"/>
          <p:nvPr>
            <p:ph type="title"/>
          </p:nvPr>
        </p:nvSpPr>
        <p:spPr>
          <a:xfrm>
            <a:off x="6311838" y="3473725"/>
            <a:ext cx="2099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Source Serif 4"/>
                <a:ea typeface="Source Serif 4"/>
                <a:cs typeface="Source Serif 4"/>
                <a:sym typeface="Source Serif 4"/>
              </a:rPr>
              <a:t>PM</a:t>
            </a:r>
            <a:r>
              <a:rPr baseline="-25000" lang="en" sz="1800">
                <a:latin typeface="Source Serif 4"/>
                <a:ea typeface="Source Serif 4"/>
                <a:cs typeface="Source Serif 4"/>
                <a:sym typeface="Source Serif 4"/>
              </a:rPr>
              <a:t>1</a:t>
            </a:r>
            <a:r>
              <a:rPr lang="en" sz="1800">
                <a:latin typeface="Source Serif 4"/>
                <a:ea typeface="Source Serif 4"/>
                <a:cs typeface="Source Serif 4"/>
                <a:sym typeface="Source Serif 4"/>
              </a:rPr>
              <a:t> and PM</a:t>
            </a:r>
            <a:r>
              <a:rPr baseline="-25000" lang="en" sz="1800">
                <a:latin typeface="Source Serif 4"/>
                <a:ea typeface="Source Serif 4"/>
                <a:cs typeface="Source Serif 4"/>
                <a:sym typeface="Source Serif 4"/>
              </a:rPr>
              <a:t>2.5</a:t>
            </a:r>
            <a:r>
              <a:rPr lang="en" sz="1800">
                <a:latin typeface="Source Serif 4"/>
                <a:ea typeface="Source Serif 4"/>
                <a:cs typeface="Source Serif 4"/>
                <a:sym typeface="Source Serif 4"/>
              </a:rPr>
              <a:t> Originate from Different Sources Than PM</a:t>
            </a:r>
            <a:r>
              <a:rPr baseline="-25000" lang="en" sz="1800">
                <a:latin typeface="Source Serif 4"/>
                <a:ea typeface="Source Serif 4"/>
                <a:cs typeface="Source Serif 4"/>
                <a:sym typeface="Source Serif 4"/>
              </a:rPr>
              <a:t>10</a:t>
            </a:r>
            <a:endParaRPr baseline="-25000"/>
          </a:p>
        </p:txBody>
      </p:sp>
      <p:pic>
        <p:nvPicPr>
          <p:cNvPr id="98" name="Google Shape;98;p17"/>
          <p:cNvPicPr preferRelativeResize="0"/>
          <p:nvPr/>
        </p:nvPicPr>
        <p:blipFill>
          <a:blip r:embed="rId3">
            <a:alphaModFix/>
          </a:blip>
          <a:stretch>
            <a:fillRect/>
          </a:stretch>
        </p:blipFill>
        <p:spPr>
          <a:xfrm>
            <a:off x="3711076" y="1329206"/>
            <a:ext cx="2099100" cy="1833044"/>
          </a:xfrm>
          <a:prstGeom prst="rect">
            <a:avLst/>
          </a:prstGeom>
          <a:noFill/>
          <a:ln>
            <a:noFill/>
          </a:ln>
        </p:spPr>
      </p:pic>
      <p:pic>
        <p:nvPicPr>
          <p:cNvPr id="99" name="Google Shape;99;p17"/>
          <p:cNvPicPr preferRelativeResize="0"/>
          <p:nvPr/>
        </p:nvPicPr>
        <p:blipFill>
          <a:blip r:embed="rId4">
            <a:alphaModFix/>
          </a:blip>
          <a:stretch>
            <a:fillRect/>
          </a:stretch>
        </p:blipFill>
        <p:spPr>
          <a:xfrm>
            <a:off x="6420742" y="2124597"/>
            <a:ext cx="1881272" cy="1160528"/>
          </a:xfrm>
          <a:prstGeom prst="rect">
            <a:avLst/>
          </a:prstGeom>
          <a:noFill/>
          <a:ln>
            <a:noFill/>
          </a:ln>
        </p:spPr>
      </p:pic>
      <p:pic>
        <p:nvPicPr>
          <p:cNvPr id="100" name="Google Shape;100;p17"/>
          <p:cNvPicPr preferRelativeResize="0"/>
          <p:nvPr/>
        </p:nvPicPr>
        <p:blipFill>
          <a:blip r:embed="rId5">
            <a:alphaModFix/>
          </a:blip>
          <a:stretch>
            <a:fillRect/>
          </a:stretch>
        </p:blipFill>
        <p:spPr>
          <a:xfrm>
            <a:off x="6420725" y="964050"/>
            <a:ext cx="1881301" cy="1160547"/>
          </a:xfrm>
          <a:prstGeom prst="rect">
            <a:avLst/>
          </a:prstGeom>
          <a:noFill/>
          <a:ln>
            <a:noFill/>
          </a:ln>
        </p:spPr>
      </p:pic>
      <p:grpSp>
        <p:nvGrpSpPr>
          <p:cNvPr id="101" name="Google Shape;101;p17"/>
          <p:cNvGrpSpPr/>
          <p:nvPr/>
        </p:nvGrpSpPr>
        <p:grpSpPr>
          <a:xfrm>
            <a:off x="730198" y="1616663"/>
            <a:ext cx="2099094" cy="1258132"/>
            <a:chOff x="921765" y="1900342"/>
            <a:chExt cx="1928960" cy="1156159"/>
          </a:xfrm>
        </p:grpSpPr>
        <p:grpSp>
          <p:nvGrpSpPr>
            <p:cNvPr id="102" name="Google Shape;102;p17"/>
            <p:cNvGrpSpPr/>
            <p:nvPr/>
          </p:nvGrpSpPr>
          <p:grpSpPr>
            <a:xfrm>
              <a:off x="921765" y="1900342"/>
              <a:ext cx="1881201" cy="1156159"/>
              <a:chOff x="398100" y="1581150"/>
              <a:chExt cx="4033450" cy="2478900"/>
            </a:xfrm>
          </p:grpSpPr>
          <p:pic>
            <p:nvPicPr>
              <p:cNvPr id="103" name="Google Shape;103;p17"/>
              <p:cNvPicPr preferRelativeResize="0"/>
              <p:nvPr/>
            </p:nvPicPr>
            <p:blipFill>
              <a:blip r:embed="rId6">
                <a:alphaModFix/>
              </a:blip>
              <a:stretch>
                <a:fillRect/>
              </a:stretch>
            </p:blipFill>
            <p:spPr>
              <a:xfrm>
                <a:off x="398100" y="1581150"/>
                <a:ext cx="4033450" cy="2478900"/>
              </a:xfrm>
              <a:prstGeom prst="rect">
                <a:avLst/>
              </a:prstGeom>
              <a:noFill/>
              <a:ln>
                <a:noFill/>
              </a:ln>
            </p:spPr>
          </p:pic>
          <p:sp>
            <p:nvSpPr>
              <p:cNvPr id="104" name="Google Shape;104;p17"/>
              <p:cNvSpPr/>
              <p:nvPr/>
            </p:nvSpPr>
            <p:spPr>
              <a:xfrm>
                <a:off x="3857650" y="2725225"/>
                <a:ext cx="531900" cy="301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05" name="Google Shape;105;p17"/>
            <p:cNvSpPr txBox="1"/>
            <p:nvPr/>
          </p:nvSpPr>
          <p:spPr>
            <a:xfrm>
              <a:off x="2443025" y="2415450"/>
              <a:ext cx="407700" cy="15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
                  <a:solidFill>
                    <a:schemeClr val="dk2"/>
                  </a:solidFill>
                </a:rPr>
                <a:t>Clinton Dr</a:t>
              </a:r>
              <a:endParaRPr sz="200">
                <a:solidFill>
                  <a:schemeClr val="dk2"/>
                </a:solidFill>
              </a:endParaRPr>
            </a:p>
          </p:txBody>
        </p:sp>
        <p:sp>
          <p:nvSpPr>
            <p:cNvPr id="106" name="Google Shape;106;p17"/>
            <p:cNvSpPr txBox="1"/>
            <p:nvPr/>
          </p:nvSpPr>
          <p:spPr>
            <a:xfrm>
              <a:off x="2443025" y="2350300"/>
              <a:ext cx="385800" cy="15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
                  <a:solidFill>
                    <a:schemeClr val="dk2"/>
                  </a:solidFill>
                </a:rPr>
                <a:t>Eastway St</a:t>
              </a:r>
              <a:endParaRPr sz="200">
                <a:solidFill>
                  <a:schemeClr val="dk2"/>
                </a:solidFil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18" title="c84b4e5e183b8ede37663da2733494c2.jpg"/>
          <p:cNvPicPr preferRelativeResize="0"/>
          <p:nvPr/>
        </p:nvPicPr>
        <p:blipFill rotWithShape="1">
          <a:blip r:embed="rId3">
            <a:alphaModFix amt="63000"/>
          </a:blip>
          <a:srcRect b="9982" l="0" r="0" t="15021"/>
          <a:stretch/>
        </p:blipFill>
        <p:spPr>
          <a:xfrm>
            <a:off x="0" y="14175"/>
            <a:ext cx="9144003" cy="5143500"/>
          </a:xfrm>
          <a:prstGeom prst="rect">
            <a:avLst/>
          </a:prstGeom>
          <a:noFill/>
          <a:ln>
            <a:noFill/>
          </a:ln>
        </p:spPr>
      </p:pic>
      <p:sp>
        <p:nvSpPr>
          <p:cNvPr id="112" name="Google Shape;11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Source Serif 4"/>
                <a:ea typeface="Source Serif 4"/>
                <a:cs typeface="Source Serif 4"/>
                <a:sym typeface="Source Serif 4"/>
              </a:rPr>
              <a:t>What does the data tell us?</a:t>
            </a:r>
            <a:endParaRPr b="1">
              <a:latin typeface="Source Serif 4"/>
              <a:ea typeface="Source Serif 4"/>
              <a:cs typeface="Source Serif 4"/>
              <a:sym typeface="Source Serif 4"/>
            </a:endParaRPr>
          </a:p>
          <a:p>
            <a:pPr indent="0" lvl="0" marL="0" rtl="0" algn="l">
              <a:spcBef>
                <a:spcPts val="0"/>
              </a:spcBef>
              <a:spcAft>
                <a:spcPts val="0"/>
              </a:spcAft>
              <a:buNone/>
            </a:pPr>
            <a:r>
              <a:t/>
            </a:r>
            <a:endParaRPr/>
          </a:p>
        </p:txBody>
      </p:sp>
      <p:sp>
        <p:nvSpPr>
          <p:cNvPr id="113" name="Google Shape;113;p18"/>
          <p:cNvSpPr txBox="1"/>
          <p:nvPr>
            <p:ph type="title"/>
          </p:nvPr>
        </p:nvSpPr>
        <p:spPr>
          <a:xfrm>
            <a:off x="888950" y="1091375"/>
            <a:ext cx="7521900" cy="23001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Font typeface="Source Serif 4"/>
              <a:buAutoNum type="arabicParenR"/>
            </a:pPr>
            <a:r>
              <a:rPr lang="en" sz="1800">
                <a:latin typeface="Source Serif 4"/>
                <a:ea typeface="Source Serif 4"/>
                <a:cs typeface="Source Serif 4"/>
                <a:sym typeface="Source Serif 4"/>
              </a:rPr>
              <a:t>PM</a:t>
            </a:r>
            <a:r>
              <a:rPr baseline="-25000" lang="en" sz="1800">
                <a:latin typeface="Source Serif 4"/>
                <a:ea typeface="Source Serif 4"/>
                <a:cs typeface="Source Serif 4"/>
                <a:sym typeface="Source Serif 4"/>
              </a:rPr>
              <a:t>10</a:t>
            </a:r>
            <a:r>
              <a:rPr lang="en" sz="1800">
                <a:latin typeface="Source Serif 4"/>
                <a:ea typeface="Source Serif 4"/>
                <a:cs typeface="Source Serif 4"/>
                <a:sym typeface="Source Serif 4"/>
              </a:rPr>
              <a:t> levels in Galena Park are higher than recommended levels</a:t>
            </a:r>
            <a:endParaRPr sz="1800">
              <a:latin typeface="Source Serif 4"/>
              <a:ea typeface="Source Serif 4"/>
              <a:cs typeface="Source Serif 4"/>
              <a:sym typeface="Source Serif 4"/>
            </a:endParaRPr>
          </a:p>
          <a:p>
            <a:pPr indent="-342900" lvl="0" marL="457200" rtl="0" algn="l">
              <a:lnSpc>
                <a:spcPct val="200000"/>
              </a:lnSpc>
              <a:spcBef>
                <a:spcPts val="0"/>
              </a:spcBef>
              <a:spcAft>
                <a:spcPts val="0"/>
              </a:spcAft>
              <a:buSzPts val="1800"/>
              <a:buFont typeface="Source Serif 4"/>
              <a:buAutoNum type="arabicParenR"/>
            </a:pPr>
            <a:r>
              <a:rPr lang="en" sz="1800">
                <a:latin typeface="Source Serif 4"/>
                <a:ea typeface="Source Serif 4"/>
                <a:cs typeface="Source Serif 4"/>
                <a:sym typeface="Source Serif 4"/>
              </a:rPr>
              <a:t>There was an extreme PM</a:t>
            </a:r>
            <a:r>
              <a:rPr baseline="-25000" lang="en" sz="1800">
                <a:latin typeface="Source Serif 4"/>
                <a:ea typeface="Source Serif 4"/>
                <a:cs typeface="Source Serif 4"/>
                <a:sym typeface="Source Serif 4"/>
              </a:rPr>
              <a:t>10</a:t>
            </a:r>
            <a:r>
              <a:rPr baseline="-25000" lang="en" sz="1800">
                <a:latin typeface="Source Serif 4"/>
                <a:ea typeface="Source Serif 4"/>
                <a:cs typeface="Source Serif 4"/>
                <a:sym typeface="Source Serif 4"/>
              </a:rPr>
              <a:t> </a:t>
            </a:r>
            <a:r>
              <a:rPr lang="en" sz="1800">
                <a:latin typeface="Source Serif 4"/>
                <a:ea typeface="Source Serif 4"/>
                <a:cs typeface="Source Serif 4"/>
                <a:sym typeface="Source Serif 4"/>
              </a:rPr>
              <a:t>event in December 2024</a:t>
            </a:r>
            <a:endParaRPr sz="1800">
              <a:latin typeface="Source Serif 4"/>
              <a:ea typeface="Source Serif 4"/>
              <a:cs typeface="Source Serif 4"/>
              <a:sym typeface="Source Serif 4"/>
            </a:endParaRPr>
          </a:p>
          <a:p>
            <a:pPr indent="-342900" lvl="0" marL="457200" rtl="0" algn="l">
              <a:lnSpc>
                <a:spcPct val="200000"/>
              </a:lnSpc>
              <a:spcBef>
                <a:spcPts val="0"/>
              </a:spcBef>
              <a:spcAft>
                <a:spcPts val="0"/>
              </a:spcAft>
              <a:buSzPts val="1800"/>
              <a:buFont typeface="Source Serif 4"/>
              <a:buAutoNum type="arabicParenR"/>
            </a:pPr>
            <a:r>
              <a:rPr lang="en" sz="1800">
                <a:latin typeface="Source Serif 4"/>
                <a:ea typeface="Source Serif 4"/>
                <a:cs typeface="Source Serif 4"/>
                <a:sym typeface="Source Serif 4"/>
              </a:rPr>
              <a:t>PM</a:t>
            </a:r>
            <a:r>
              <a:rPr baseline="-25000" lang="en" sz="1800">
                <a:latin typeface="Source Serif 4"/>
                <a:ea typeface="Source Serif 4"/>
                <a:cs typeface="Source Serif 4"/>
                <a:sym typeface="Source Serif 4"/>
              </a:rPr>
              <a:t>1</a:t>
            </a:r>
            <a:r>
              <a:rPr lang="en" sz="1800">
                <a:latin typeface="Source Serif 4"/>
                <a:ea typeface="Source Serif 4"/>
                <a:cs typeface="Source Serif 4"/>
                <a:sym typeface="Source Serif 4"/>
              </a:rPr>
              <a:t> and PM</a:t>
            </a:r>
            <a:r>
              <a:rPr baseline="-25000" lang="en" sz="1800">
                <a:latin typeface="Source Serif 4"/>
                <a:ea typeface="Source Serif 4"/>
                <a:cs typeface="Source Serif 4"/>
                <a:sym typeface="Source Serif 4"/>
              </a:rPr>
              <a:t>2.5</a:t>
            </a:r>
            <a:r>
              <a:rPr lang="en" sz="1800">
                <a:latin typeface="Source Serif 4"/>
                <a:ea typeface="Source Serif 4"/>
                <a:cs typeface="Source Serif 4"/>
                <a:sym typeface="Source Serif 4"/>
              </a:rPr>
              <a:t> originate from different sources than PM</a:t>
            </a:r>
            <a:r>
              <a:rPr baseline="-25000" lang="en" sz="1800">
                <a:latin typeface="Source Serif 4"/>
                <a:ea typeface="Source Serif 4"/>
                <a:cs typeface="Source Serif 4"/>
                <a:sym typeface="Source Serif 4"/>
              </a:rPr>
              <a:t>10</a:t>
            </a:r>
            <a:endParaRPr sz="1800">
              <a:latin typeface="Source Serif 4"/>
              <a:ea typeface="Source Serif 4"/>
              <a:cs typeface="Source Serif 4"/>
              <a:sym typeface="Source Serif 4"/>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19" title="c84b4e5e183b8ede37663da2733494c2.jpg"/>
          <p:cNvPicPr preferRelativeResize="0"/>
          <p:nvPr/>
        </p:nvPicPr>
        <p:blipFill rotWithShape="1">
          <a:blip r:embed="rId3">
            <a:alphaModFix amt="63000"/>
          </a:blip>
          <a:srcRect b="9982" l="0" r="0" t="15021"/>
          <a:stretch/>
        </p:blipFill>
        <p:spPr>
          <a:xfrm>
            <a:off x="0" y="14175"/>
            <a:ext cx="9144003" cy="5143500"/>
          </a:xfrm>
          <a:prstGeom prst="rect">
            <a:avLst/>
          </a:prstGeom>
          <a:noFill/>
          <a:ln>
            <a:noFill/>
          </a:ln>
        </p:spPr>
      </p:pic>
      <p:sp>
        <p:nvSpPr>
          <p:cNvPr id="119" name="Google Shape;11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Source Serif 4"/>
                <a:ea typeface="Source Serif 4"/>
                <a:cs typeface="Source Serif 4"/>
                <a:sym typeface="Source Serif 4"/>
              </a:rPr>
              <a:t>What does the data tell us?</a:t>
            </a:r>
            <a:endParaRPr b="1">
              <a:latin typeface="Source Serif 4"/>
              <a:ea typeface="Source Serif 4"/>
              <a:cs typeface="Source Serif 4"/>
              <a:sym typeface="Source Serif 4"/>
            </a:endParaRPr>
          </a:p>
          <a:p>
            <a:pPr indent="0" lvl="0" marL="0" rtl="0" algn="l">
              <a:spcBef>
                <a:spcPts val="0"/>
              </a:spcBef>
              <a:spcAft>
                <a:spcPts val="0"/>
              </a:spcAft>
              <a:buNone/>
            </a:pPr>
            <a:r>
              <a:t/>
            </a:r>
            <a:endParaRPr/>
          </a:p>
        </p:txBody>
      </p:sp>
      <p:sp>
        <p:nvSpPr>
          <p:cNvPr id="120" name="Google Shape;120;p19"/>
          <p:cNvSpPr txBox="1"/>
          <p:nvPr>
            <p:ph type="title"/>
          </p:nvPr>
        </p:nvSpPr>
        <p:spPr>
          <a:xfrm>
            <a:off x="888950" y="1091375"/>
            <a:ext cx="7865100" cy="23001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Font typeface="Source Serif 4"/>
              <a:buAutoNum type="arabicParenR"/>
            </a:pPr>
            <a:r>
              <a:rPr b="1" lang="en" sz="1800">
                <a:latin typeface="Source Serif 4"/>
                <a:ea typeface="Source Serif 4"/>
                <a:cs typeface="Source Serif 4"/>
                <a:sym typeface="Source Serif 4"/>
              </a:rPr>
              <a:t>PM</a:t>
            </a:r>
            <a:r>
              <a:rPr b="1" baseline="-25000" lang="en" sz="1800">
                <a:latin typeface="Source Serif 4"/>
                <a:ea typeface="Source Serif 4"/>
                <a:cs typeface="Source Serif 4"/>
                <a:sym typeface="Source Serif 4"/>
              </a:rPr>
              <a:t>10</a:t>
            </a:r>
            <a:r>
              <a:rPr b="1" lang="en" sz="1800">
                <a:latin typeface="Source Serif 4"/>
                <a:ea typeface="Source Serif 4"/>
                <a:cs typeface="Source Serif 4"/>
                <a:sym typeface="Source Serif 4"/>
              </a:rPr>
              <a:t> levels in Galena Park are higher than recommended levels</a:t>
            </a:r>
            <a:endParaRPr b="1" sz="1800">
              <a:latin typeface="Source Serif 4"/>
              <a:ea typeface="Source Serif 4"/>
              <a:cs typeface="Source Serif 4"/>
              <a:sym typeface="Source Serif 4"/>
            </a:endParaRPr>
          </a:p>
          <a:p>
            <a:pPr indent="-342900" lvl="0" marL="457200" rtl="0" algn="l">
              <a:lnSpc>
                <a:spcPct val="200000"/>
              </a:lnSpc>
              <a:spcBef>
                <a:spcPts val="0"/>
              </a:spcBef>
              <a:spcAft>
                <a:spcPts val="0"/>
              </a:spcAft>
              <a:buClr>
                <a:srgbClr val="999999"/>
              </a:buClr>
              <a:buSzPts val="1800"/>
              <a:buFont typeface="Source Serif 4"/>
              <a:buAutoNum type="arabicParenR"/>
            </a:pPr>
            <a:r>
              <a:rPr lang="en" sz="1800">
                <a:solidFill>
                  <a:srgbClr val="999999"/>
                </a:solidFill>
                <a:latin typeface="Source Serif 4"/>
                <a:ea typeface="Source Serif 4"/>
                <a:cs typeface="Source Serif 4"/>
                <a:sym typeface="Source Serif 4"/>
              </a:rPr>
              <a:t>There was an extreme PM</a:t>
            </a:r>
            <a:r>
              <a:rPr baseline="-25000" lang="en" sz="1800">
                <a:solidFill>
                  <a:srgbClr val="999999"/>
                </a:solidFill>
                <a:latin typeface="Source Serif 4"/>
                <a:ea typeface="Source Serif 4"/>
                <a:cs typeface="Source Serif 4"/>
                <a:sym typeface="Source Serif 4"/>
              </a:rPr>
              <a:t>10</a:t>
            </a:r>
            <a:r>
              <a:rPr baseline="-25000" lang="en" sz="1800">
                <a:solidFill>
                  <a:srgbClr val="999999"/>
                </a:solidFill>
                <a:latin typeface="Source Serif 4"/>
                <a:ea typeface="Source Serif 4"/>
                <a:cs typeface="Source Serif 4"/>
                <a:sym typeface="Source Serif 4"/>
              </a:rPr>
              <a:t> </a:t>
            </a:r>
            <a:r>
              <a:rPr lang="en" sz="1800">
                <a:solidFill>
                  <a:srgbClr val="999999"/>
                </a:solidFill>
                <a:latin typeface="Source Serif 4"/>
                <a:ea typeface="Source Serif 4"/>
                <a:cs typeface="Source Serif 4"/>
                <a:sym typeface="Source Serif 4"/>
              </a:rPr>
              <a:t>event in December 2024</a:t>
            </a:r>
            <a:endParaRPr sz="1800">
              <a:solidFill>
                <a:srgbClr val="999999"/>
              </a:solidFill>
              <a:latin typeface="Source Serif 4"/>
              <a:ea typeface="Source Serif 4"/>
              <a:cs typeface="Source Serif 4"/>
              <a:sym typeface="Source Serif 4"/>
            </a:endParaRPr>
          </a:p>
          <a:p>
            <a:pPr indent="-342900" lvl="0" marL="457200" rtl="0" algn="l">
              <a:lnSpc>
                <a:spcPct val="200000"/>
              </a:lnSpc>
              <a:spcBef>
                <a:spcPts val="0"/>
              </a:spcBef>
              <a:spcAft>
                <a:spcPts val="0"/>
              </a:spcAft>
              <a:buClr>
                <a:srgbClr val="999999"/>
              </a:buClr>
              <a:buSzPts val="1800"/>
              <a:buFont typeface="Source Serif 4"/>
              <a:buAutoNum type="arabicParenR"/>
            </a:pPr>
            <a:r>
              <a:rPr lang="en" sz="1800">
                <a:solidFill>
                  <a:srgbClr val="999999"/>
                </a:solidFill>
                <a:latin typeface="Source Serif 4"/>
                <a:ea typeface="Source Serif 4"/>
                <a:cs typeface="Source Serif 4"/>
                <a:sym typeface="Source Serif 4"/>
              </a:rPr>
              <a:t>PM</a:t>
            </a:r>
            <a:r>
              <a:rPr baseline="-25000" lang="en" sz="1800">
                <a:solidFill>
                  <a:srgbClr val="999999"/>
                </a:solidFill>
                <a:latin typeface="Source Serif 4"/>
                <a:ea typeface="Source Serif 4"/>
                <a:cs typeface="Source Serif 4"/>
                <a:sym typeface="Source Serif 4"/>
              </a:rPr>
              <a:t>1</a:t>
            </a:r>
            <a:r>
              <a:rPr lang="en" sz="1800">
                <a:solidFill>
                  <a:srgbClr val="999999"/>
                </a:solidFill>
                <a:latin typeface="Source Serif 4"/>
                <a:ea typeface="Source Serif 4"/>
                <a:cs typeface="Source Serif 4"/>
                <a:sym typeface="Source Serif 4"/>
              </a:rPr>
              <a:t> and PM</a:t>
            </a:r>
            <a:r>
              <a:rPr baseline="-25000" lang="en" sz="1800">
                <a:solidFill>
                  <a:srgbClr val="999999"/>
                </a:solidFill>
                <a:latin typeface="Source Serif 4"/>
                <a:ea typeface="Source Serif 4"/>
                <a:cs typeface="Source Serif 4"/>
                <a:sym typeface="Source Serif 4"/>
              </a:rPr>
              <a:t>2.5</a:t>
            </a:r>
            <a:r>
              <a:rPr lang="en" sz="1800">
                <a:solidFill>
                  <a:srgbClr val="999999"/>
                </a:solidFill>
                <a:latin typeface="Source Serif 4"/>
                <a:ea typeface="Source Serif 4"/>
                <a:cs typeface="Source Serif 4"/>
                <a:sym typeface="Source Serif 4"/>
              </a:rPr>
              <a:t> originate from different Sources than PM</a:t>
            </a:r>
            <a:r>
              <a:rPr baseline="-25000" lang="en" sz="1800">
                <a:solidFill>
                  <a:srgbClr val="999999"/>
                </a:solidFill>
                <a:latin typeface="Source Serif 4"/>
                <a:ea typeface="Source Serif 4"/>
                <a:cs typeface="Source Serif 4"/>
                <a:sym typeface="Source Serif 4"/>
              </a:rPr>
              <a:t>10</a:t>
            </a:r>
            <a:endParaRPr sz="1800">
              <a:solidFill>
                <a:srgbClr val="999999"/>
              </a:solidFill>
              <a:latin typeface="Source Serif 4"/>
              <a:ea typeface="Source Serif 4"/>
              <a:cs typeface="Source Serif 4"/>
              <a:sym typeface="Source Serif 4"/>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4" name="Shape 124"/>
        <p:cNvGrpSpPr/>
        <p:nvPr/>
      </p:nvGrpSpPr>
      <p:grpSpPr>
        <a:xfrm>
          <a:off x="0" y="0"/>
          <a:ext cx="0" cy="0"/>
          <a:chOff x="0" y="0"/>
          <a:chExt cx="0" cy="0"/>
        </a:xfrm>
      </p:grpSpPr>
      <p:sp>
        <p:nvSpPr>
          <p:cNvPr id="125" name="Google Shape;125;p20"/>
          <p:cNvSpPr txBox="1"/>
          <p:nvPr>
            <p:ph type="title"/>
          </p:nvPr>
        </p:nvSpPr>
        <p:spPr>
          <a:xfrm>
            <a:off x="1290000" y="2150850"/>
            <a:ext cx="65640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a:latin typeface="Source Serif 4"/>
                <a:ea typeface="Source Serif 4"/>
                <a:cs typeface="Source Serif 4"/>
                <a:sym typeface="Source Serif 4"/>
              </a:rPr>
              <a:t>Elevated PM</a:t>
            </a:r>
            <a:r>
              <a:rPr b="1" baseline="-25000" lang="en">
                <a:latin typeface="Source Serif 4"/>
                <a:ea typeface="Source Serif 4"/>
                <a:cs typeface="Source Serif 4"/>
                <a:sym typeface="Source Serif 4"/>
              </a:rPr>
              <a:t>1</a:t>
            </a:r>
            <a:r>
              <a:rPr b="1" baseline="-25000" lang="en">
                <a:latin typeface="Source Serif 4"/>
                <a:ea typeface="Source Serif 4"/>
                <a:cs typeface="Source Serif 4"/>
                <a:sym typeface="Source Serif 4"/>
              </a:rPr>
              <a:t>0</a:t>
            </a:r>
            <a:r>
              <a:rPr b="1" lang="en">
                <a:latin typeface="Source Serif 4"/>
                <a:ea typeface="Source Serif 4"/>
                <a:cs typeface="Source Serif 4"/>
                <a:sym typeface="Source Serif 4"/>
              </a:rPr>
              <a:t> Levels in </a:t>
            </a:r>
            <a:r>
              <a:rPr b="1" lang="en">
                <a:latin typeface="Source Serif 4"/>
                <a:ea typeface="Source Serif 4"/>
                <a:cs typeface="Source Serif 4"/>
                <a:sym typeface="Source Serif 4"/>
              </a:rPr>
              <a:t>Galena</a:t>
            </a:r>
            <a:r>
              <a:rPr b="1" lang="en">
                <a:latin typeface="Source Serif 4"/>
                <a:ea typeface="Source Serif 4"/>
                <a:cs typeface="Source Serif 4"/>
                <a:sym typeface="Source Serif 4"/>
              </a:rPr>
              <a:t> Park Area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1"/>
          <p:cNvSpPr txBox="1"/>
          <p:nvPr>
            <p:ph type="title"/>
          </p:nvPr>
        </p:nvSpPr>
        <p:spPr>
          <a:xfrm>
            <a:off x="433500" y="109800"/>
            <a:ext cx="43647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Source Serif 4"/>
                <a:ea typeface="Source Serif 4"/>
                <a:cs typeface="Source Serif 4"/>
                <a:sym typeface="Source Serif 4"/>
              </a:rPr>
              <a:t>PM</a:t>
            </a:r>
            <a:r>
              <a:rPr b="1" baseline="-25000" lang="en" sz="2500">
                <a:latin typeface="Source Serif 4"/>
                <a:ea typeface="Source Serif 4"/>
                <a:cs typeface="Source Serif 4"/>
                <a:sym typeface="Source Serif 4"/>
              </a:rPr>
              <a:t>2.5</a:t>
            </a:r>
            <a:r>
              <a:rPr b="1" lang="en" sz="2500">
                <a:latin typeface="Source Serif 4"/>
                <a:ea typeface="Source Serif 4"/>
                <a:cs typeface="Source Serif 4"/>
                <a:sym typeface="Source Serif 4"/>
              </a:rPr>
              <a:t> Averages Exceeds Annual Guidelines</a:t>
            </a:r>
            <a:endParaRPr b="1" sz="2500">
              <a:latin typeface="Source Serif 4"/>
              <a:ea typeface="Source Serif 4"/>
              <a:cs typeface="Source Serif 4"/>
              <a:sym typeface="Source Serif 4"/>
            </a:endParaRPr>
          </a:p>
          <a:p>
            <a:pPr indent="0" lvl="0" marL="0" rtl="0" algn="l">
              <a:spcBef>
                <a:spcPts val="0"/>
              </a:spcBef>
              <a:spcAft>
                <a:spcPts val="0"/>
              </a:spcAft>
              <a:buNone/>
            </a:pPr>
            <a:r>
              <a:rPr b="1" lang="en" sz="2500">
                <a:latin typeface="Source Serif 4"/>
                <a:ea typeface="Source Serif 4"/>
                <a:cs typeface="Source Serif 4"/>
                <a:sym typeface="Source Serif 4"/>
              </a:rPr>
              <a:t>(7 Months of Data)</a:t>
            </a:r>
            <a:endParaRPr b="1" sz="2500">
              <a:latin typeface="Source Serif 4"/>
              <a:ea typeface="Source Serif 4"/>
              <a:cs typeface="Source Serif 4"/>
              <a:sym typeface="Source Serif 4"/>
            </a:endParaRPr>
          </a:p>
        </p:txBody>
      </p:sp>
      <p:pic>
        <p:nvPicPr>
          <p:cNvPr id="131" name="Google Shape;131;p21"/>
          <p:cNvPicPr preferRelativeResize="0"/>
          <p:nvPr/>
        </p:nvPicPr>
        <p:blipFill rotWithShape="1">
          <a:blip r:embed="rId3">
            <a:alphaModFix/>
          </a:blip>
          <a:srcRect b="0" l="23391" r="24465" t="0"/>
          <a:stretch/>
        </p:blipFill>
        <p:spPr>
          <a:xfrm>
            <a:off x="4798224" y="0"/>
            <a:ext cx="4345775" cy="5143500"/>
          </a:xfrm>
          <a:prstGeom prst="rect">
            <a:avLst/>
          </a:prstGeom>
          <a:noFill/>
          <a:ln>
            <a:noFill/>
          </a:ln>
        </p:spPr>
      </p:pic>
      <p:sp>
        <p:nvSpPr>
          <p:cNvPr id="132" name="Google Shape;132;p21"/>
          <p:cNvSpPr txBox="1"/>
          <p:nvPr/>
        </p:nvSpPr>
        <p:spPr>
          <a:xfrm>
            <a:off x="433500" y="3532075"/>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solidFill>
                  <a:srgbClr val="434343"/>
                </a:solidFill>
                <a:latin typeface="Source Serif 4"/>
                <a:ea typeface="Source Serif 4"/>
                <a:cs typeface="Source Serif 4"/>
                <a:sym typeface="Source Serif 4"/>
              </a:rPr>
              <a:t>WHO guideline</a:t>
            </a:r>
            <a:r>
              <a:rPr lang="en" sz="1800">
                <a:solidFill>
                  <a:srgbClr val="434343"/>
                </a:solidFill>
                <a:latin typeface="Source Serif 4"/>
                <a:ea typeface="Source Serif 4"/>
                <a:cs typeface="Source Serif 4"/>
                <a:sym typeface="Source Serif 4"/>
              </a:rPr>
              <a:t>: </a:t>
            </a:r>
            <a:endParaRPr sz="1800">
              <a:solidFill>
                <a:srgbClr val="434343"/>
              </a:solidFill>
              <a:latin typeface="Source Serif 4"/>
              <a:ea typeface="Source Serif 4"/>
              <a:cs typeface="Source Serif 4"/>
              <a:sym typeface="Source Serif 4"/>
            </a:endParaRPr>
          </a:p>
        </p:txBody>
      </p:sp>
      <p:pic>
        <p:nvPicPr>
          <p:cNvPr id="133" name="Google Shape;133;p21"/>
          <p:cNvPicPr preferRelativeResize="0"/>
          <p:nvPr/>
        </p:nvPicPr>
        <p:blipFill>
          <a:blip r:embed="rId4">
            <a:alphaModFix/>
          </a:blip>
          <a:stretch>
            <a:fillRect/>
          </a:stretch>
        </p:blipFill>
        <p:spPr>
          <a:xfrm>
            <a:off x="899099" y="1820776"/>
            <a:ext cx="3000000" cy="1711287"/>
          </a:xfrm>
          <a:prstGeom prst="rect">
            <a:avLst/>
          </a:prstGeom>
          <a:noFill/>
          <a:ln>
            <a:noFill/>
          </a:ln>
        </p:spPr>
      </p:pic>
      <p:pic>
        <p:nvPicPr>
          <p:cNvPr id="134" name="Google Shape;134;p21"/>
          <p:cNvPicPr preferRelativeResize="0"/>
          <p:nvPr/>
        </p:nvPicPr>
        <p:blipFill>
          <a:blip r:embed="rId5">
            <a:alphaModFix/>
          </a:blip>
          <a:stretch>
            <a:fillRect/>
          </a:stretch>
        </p:blipFill>
        <p:spPr>
          <a:xfrm>
            <a:off x="899100" y="3993775"/>
            <a:ext cx="3000000" cy="79437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